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19"/>
  </p:notesMasterIdLst>
  <p:sldIdLst>
    <p:sldId id="256" r:id="rId5"/>
    <p:sldId id="257" r:id="rId6"/>
    <p:sldId id="263" r:id="rId7"/>
    <p:sldId id="1932" r:id="rId8"/>
    <p:sldId id="1933" r:id="rId9"/>
    <p:sldId id="1934" r:id="rId10"/>
    <p:sldId id="1940" r:id="rId11"/>
    <p:sldId id="1942" r:id="rId12"/>
    <p:sldId id="1935" r:id="rId13"/>
    <p:sldId id="1936" r:id="rId14"/>
    <p:sldId id="1937" r:id="rId15"/>
    <p:sldId id="1938" r:id="rId16"/>
    <p:sldId id="1939" r:id="rId17"/>
    <p:sldId id="194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57"/>
            <p14:sldId id="263"/>
            <p14:sldId id="1932"/>
            <p14:sldId id="1933"/>
            <p14:sldId id="1934"/>
            <p14:sldId id="1940"/>
            <p14:sldId id="1942"/>
            <p14:sldId id="1935"/>
            <p14:sldId id="1936"/>
            <p14:sldId id="1937"/>
            <p14:sldId id="1938"/>
            <p14:sldId id="1939"/>
            <p14:sldId id="194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068C"/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04ABB3-2FA2-144C-95B3-B8330F900C0D}" v="2" dt="2019-09-24T02:06:36.8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7007" autoAdjust="0"/>
  </p:normalViewPr>
  <p:slideViewPr>
    <p:cSldViewPr snapToGrid="0">
      <p:cViewPr varScale="1">
        <p:scale>
          <a:sx n="84" d="100"/>
          <a:sy n="84" d="100"/>
        </p:scale>
        <p:origin x="14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Massi" userId="478c1bcf29534cd8" providerId="LiveId" clId="{5C77D992-C1A1-44D8-BE61-E0AD4403A6B6}"/>
    <pc:docChg chg="delSld modSection">
      <pc:chgData name="Beth Massi" userId="478c1bcf29534cd8" providerId="LiveId" clId="{5C77D992-C1A1-44D8-BE61-E0AD4403A6B6}" dt="2019-09-24T17:46:52.938" v="2" actId="47"/>
      <pc:docMkLst>
        <pc:docMk/>
      </pc:docMkLst>
      <pc:sldChg chg="del">
        <pc:chgData name="Beth Massi" userId="478c1bcf29534cd8" providerId="LiveId" clId="{5C77D992-C1A1-44D8-BE61-E0AD4403A6B6}" dt="2019-09-24T17:46:51.911" v="0" actId="47"/>
        <pc:sldMkLst>
          <pc:docMk/>
          <pc:sldMk cId="3869674650" sldId="260"/>
        </pc:sldMkLst>
      </pc:sldChg>
      <pc:sldChg chg="del">
        <pc:chgData name="Beth Massi" userId="478c1bcf29534cd8" providerId="LiveId" clId="{5C77D992-C1A1-44D8-BE61-E0AD4403A6B6}" dt="2019-09-24T17:46:52.301" v="1" actId="47"/>
        <pc:sldMkLst>
          <pc:docMk/>
          <pc:sldMk cId="2859071109" sldId="261"/>
        </pc:sldMkLst>
      </pc:sldChg>
      <pc:sldChg chg="del">
        <pc:chgData name="Beth Massi" userId="478c1bcf29534cd8" providerId="LiveId" clId="{5C77D992-C1A1-44D8-BE61-E0AD4403A6B6}" dt="2019-09-24T17:46:52.938" v="2" actId="47"/>
        <pc:sldMkLst>
          <pc:docMk/>
          <pc:sldMk cId="1725036062" sldId="26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tiff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8333">
                      <a:schemeClr val="tx1"/>
                    </a:gs>
                    <a:gs pos="26000">
                      <a:schemeClr val="tx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0440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79646">
                      <a:srgbClr val="30E5D0"/>
                    </a:gs>
                    <a:gs pos="53846">
                      <a:srgbClr val="30E5D0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38554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30997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55" r:id="rId16"/>
    <p:sldLayoutId id="2147483756" r:id="rId17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3.sv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.tiff"/><Relationship Id="rId5" Type="http://schemas.openxmlformats.org/officeDocument/2006/relationships/image" Target="../media/image15.svg"/><Relationship Id="rId10" Type="http://schemas.openxmlformats.org/officeDocument/2006/relationships/hyperlink" Target="https://codopia.wordpress.com/2017/07/21/how-to-fix-the-assembly-binding-redirect-problem-in-azure-functions/" TargetMode="External"/><Relationship Id="rId4" Type="http://schemas.openxmlformats.org/officeDocument/2006/relationships/image" Target="../media/image14.png"/><Relationship Id="rId9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3.sv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.tiff"/><Relationship Id="rId5" Type="http://schemas.openxmlformats.org/officeDocument/2006/relationships/image" Target="../media/image15.svg"/><Relationship Id="rId10" Type="http://schemas.openxmlformats.org/officeDocument/2006/relationships/hyperlink" Target="https://codopia.wordpress.com/2017/07/21/how-to-fix-the-assembly-binding-redirect-problem-in-azure-functions/" TargetMode="External"/><Relationship Id="rId4" Type="http://schemas.openxmlformats.org/officeDocument/2006/relationships/image" Target="../media/image14.png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3.svg"/><Relationship Id="rId7" Type="http://schemas.openxmlformats.org/officeDocument/2006/relationships/image" Target="../media/image16.png"/><Relationship Id="rId12" Type="http://schemas.openxmlformats.org/officeDocument/2006/relationships/hyperlink" Target="https://adatum.no/azure/azure-cdn-on-wordpress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.tiff"/><Relationship Id="rId11" Type="http://schemas.openxmlformats.org/officeDocument/2006/relationships/image" Target="../media/image23.png"/><Relationship Id="rId5" Type="http://schemas.openxmlformats.org/officeDocument/2006/relationships/image" Target="../media/image15.svg"/><Relationship Id="rId10" Type="http://schemas.openxmlformats.org/officeDocument/2006/relationships/hyperlink" Target="https://codopia.wordpress.com/2017/07/21/how-to-fix-the-assembly-binding-redirect-problem-in-azure-functions/" TargetMode="External"/><Relationship Id="rId4" Type="http://schemas.openxmlformats.org/officeDocument/2006/relationships/image" Target="../media/image14.png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azure.com/functions" TargetMode="External"/><Relationship Id="rId2" Type="http://schemas.openxmlformats.org/officeDocument/2006/relationships/hyperlink" Target="https://blazor.net/" TargetMode="Externa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svg"/><Relationship Id="rId7" Type="http://schemas.openxmlformats.org/officeDocument/2006/relationships/image" Target="../media/image1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8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3.sv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.tiff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blazor.net/" TargetMode="Externa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3.sv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.tiff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3.sv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.tiff"/><Relationship Id="rId5" Type="http://schemas.openxmlformats.org/officeDocument/2006/relationships/image" Target="../media/image15.svg"/><Relationship Id="rId10" Type="http://schemas.openxmlformats.org/officeDocument/2006/relationships/hyperlink" Target="https://codopia.wordpress.com/2017/07/21/how-to-fix-the-assembly-binding-redirect-problem-in-azure-functions/" TargetMode="External"/><Relationship Id="rId4" Type="http://schemas.openxmlformats.org/officeDocument/2006/relationships/image" Target="../media/image14.png"/><Relationship Id="rId9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597F46-A42E-3148-8BE2-4CAB3B67F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Serverless Web App Architecture</a:t>
            </a:r>
          </a:p>
        </p:txBody>
      </p:sp>
      <p:pic>
        <p:nvPicPr>
          <p:cNvPr id="7" name="Graphic 6" descr="Browser window">
            <a:extLst>
              <a:ext uri="{FF2B5EF4-FFF2-40B4-BE49-F238E27FC236}">
                <a16:creationId xmlns:a16="http://schemas.microsoft.com/office/drawing/2014/main" id="{71671380-48BB-4C4F-9C3F-6DA479695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1456" y="4751832"/>
            <a:ext cx="914400" cy="914400"/>
          </a:xfrm>
          <a:prstGeom prst="rect">
            <a:avLst/>
          </a:prstGeom>
        </p:spPr>
      </p:pic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C11F88B1-FF0F-6F40-93A6-BF00EB66AD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8263" y="5007864"/>
            <a:ext cx="914400" cy="9144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F62C6DA-AF56-FE4C-8705-3CD97FAAF2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5583" y="1416639"/>
            <a:ext cx="980044" cy="980044"/>
          </a:xfrm>
          <a:prstGeom prst="rect">
            <a:avLst/>
          </a:prstGeom>
        </p:spPr>
      </p:pic>
      <p:pic>
        <p:nvPicPr>
          <p:cNvPr id="22" name="Graphic 21" descr="Arrow circle">
            <a:extLst>
              <a:ext uri="{FF2B5EF4-FFF2-40B4-BE49-F238E27FC236}">
                <a16:creationId xmlns:a16="http://schemas.microsoft.com/office/drawing/2014/main" id="{2E5EC4A4-448B-DC4A-960C-4EE6200FD1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65727" y="4893541"/>
            <a:ext cx="535236" cy="535236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2771D010-0632-3941-AFA9-CB851ADC388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739589" y="2443515"/>
            <a:ext cx="1132032" cy="1132032"/>
          </a:xfrm>
          <a:prstGeom prst="rect">
            <a:avLst/>
          </a:prstGeom>
        </p:spPr>
      </p:pic>
      <p:sp>
        <p:nvSpPr>
          <p:cNvPr id="23" name="Can 22">
            <a:extLst>
              <a:ext uri="{FF2B5EF4-FFF2-40B4-BE49-F238E27FC236}">
                <a16:creationId xmlns:a16="http://schemas.microsoft.com/office/drawing/2014/main" id="{75D0F7C3-66C2-0948-8863-D42293F2198E}"/>
              </a:ext>
            </a:extLst>
          </p:cNvPr>
          <p:cNvSpPr/>
          <p:nvPr/>
        </p:nvSpPr>
        <p:spPr bwMode="auto">
          <a:xfrm>
            <a:off x="9377076" y="2467861"/>
            <a:ext cx="548583" cy="817278"/>
          </a:xfrm>
          <a:prstGeom prst="can">
            <a:avLst>
              <a:gd name="adj" fmla="val 34136"/>
            </a:avLst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3572DD-E99E-874A-AEC7-46B1CFC57671}"/>
              </a:ext>
            </a:extLst>
          </p:cNvPr>
          <p:cNvSpPr txBox="1"/>
          <p:nvPr/>
        </p:nvSpPr>
        <p:spPr>
          <a:xfrm>
            <a:off x="8957341" y="3368978"/>
            <a:ext cx="138805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Database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0F434AD-168B-784B-AFB7-B588E384F709}"/>
              </a:ext>
            </a:extLst>
          </p:cNvPr>
          <p:cNvCxnSpPr/>
          <p:nvPr/>
        </p:nvCxnSpPr>
        <p:spPr>
          <a:xfrm>
            <a:off x="3855372" y="2085895"/>
            <a:ext cx="137621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phic 17" descr="Browser window">
            <a:extLst>
              <a:ext uri="{FF2B5EF4-FFF2-40B4-BE49-F238E27FC236}">
                <a16:creationId xmlns:a16="http://schemas.microsoft.com/office/drawing/2014/main" id="{DBABD209-553A-3E47-81EF-20541653A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1456" y="3723109"/>
            <a:ext cx="914400" cy="914400"/>
          </a:xfrm>
          <a:prstGeom prst="rect">
            <a:avLst/>
          </a:prstGeom>
        </p:spPr>
      </p:pic>
      <p:pic>
        <p:nvPicPr>
          <p:cNvPr id="19" name="Graphic 18" descr="User">
            <a:extLst>
              <a:ext uri="{FF2B5EF4-FFF2-40B4-BE49-F238E27FC236}">
                <a16:creationId xmlns:a16="http://schemas.microsoft.com/office/drawing/2014/main" id="{4CFC170D-2B01-224D-B981-CA2D233C7C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8263" y="3979141"/>
            <a:ext cx="914400" cy="914400"/>
          </a:xfrm>
          <a:prstGeom prst="rect">
            <a:avLst/>
          </a:prstGeom>
        </p:spPr>
      </p:pic>
      <p:pic>
        <p:nvPicPr>
          <p:cNvPr id="20" name="Graphic 19" descr="Arrow circle">
            <a:extLst>
              <a:ext uri="{FF2B5EF4-FFF2-40B4-BE49-F238E27FC236}">
                <a16:creationId xmlns:a16="http://schemas.microsoft.com/office/drawing/2014/main" id="{79F04E8C-1416-4E44-B88B-5134FAC3F0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65727" y="3864818"/>
            <a:ext cx="535236" cy="535236"/>
          </a:xfrm>
          <a:prstGeom prst="rect">
            <a:avLst/>
          </a:prstGeom>
        </p:spPr>
      </p:pic>
      <p:pic>
        <p:nvPicPr>
          <p:cNvPr id="21" name="Graphic 20" descr="Browser window">
            <a:extLst>
              <a:ext uri="{FF2B5EF4-FFF2-40B4-BE49-F238E27FC236}">
                <a16:creationId xmlns:a16="http://schemas.microsoft.com/office/drawing/2014/main" id="{AFED1E61-02EB-6D41-84E0-2E6447428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1456" y="2689982"/>
            <a:ext cx="914400" cy="914400"/>
          </a:xfrm>
          <a:prstGeom prst="rect">
            <a:avLst/>
          </a:prstGeom>
        </p:spPr>
      </p:pic>
      <p:pic>
        <p:nvPicPr>
          <p:cNvPr id="25" name="Graphic 24" descr="User">
            <a:extLst>
              <a:ext uri="{FF2B5EF4-FFF2-40B4-BE49-F238E27FC236}">
                <a16:creationId xmlns:a16="http://schemas.microsoft.com/office/drawing/2014/main" id="{244F676A-200B-EE4F-A9A4-68046CD31C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8263" y="2946014"/>
            <a:ext cx="914400" cy="914400"/>
          </a:xfrm>
          <a:prstGeom prst="rect">
            <a:avLst/>
          </a:prstGeom>
        </p:spPr>
      </p:pic>
      <p:pic>
        <p:nvPicPr>
          <p:cNvPr id="26" name="Graphic 25" descr="Arrow circle">
            <a:extLst>
              <a:ext uri="{FF2B5EF4-FFF2-40B4-BE49-F238E27FC236}">
                <a16:creationId xmlns:a16="http://schemas.microsoft.com/office/drawing/2014/main" id="{1975EC2C-76CE-1347-8B9F-CD669446D6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65727" y="2831691"/>
            <a:ext cx="535236" cy="535236"/>
          </a:xfrm>
          <a:prstGeom prst="rect">
            <a:avLst/>
          </a:prstGeom>
        </p:spPr>
      </p:pic>
      <p:pic>
        <p:nvPicPr>
          <p:cNvPr id="27" name="Graphic 26" descr="Browser window">
            <a:extLst>
              <a:ext uri="{FF2B5EF4-FFF2-40B4-BE49-F238E27FC236}">
                <a16:creationId xmlns:a16="http://schemas.microsoft.com/office/drawing/2014/main" id="{BFA66EC8-DC39-7C49-9F35-7C15F71D1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1456" y="1698477"/>
            <a:ext cx="914400" cy="914400"/>
          </a:xfrm>
          <a:prstGeom prst="rect">
            <a:avLst/>
          </a:prstGeom>
        </p:spPr>
      </p:pic>
      <p:pic>
        <p:nvPicPr>
          <p:cNvPr id="28" name="Graphic 27" descr="User">
            <a:extLst>
              <a:ext uri="{FF2B5EF4-FFF2-40B4-BE49-F238E27FC236}">
                <a16:creationId xmlns:a16="http://schemas.microsoft.com/office/drawing/2014/main" id="{7B66D5E8-460A-3348-AC4C-2D831DEDBC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8263" y="1954509"/>
            <a:ext cx="914400" cy="914400"/>
          </a:xfrm>
          <a:prstGeom prst="rect">
            <a:avLst/>
          </a:prstGeom>
        </p:spPr>
      </p:pic>
      <p:pic>
        <p:nvPicPr>
          <p:cNvPr id="29" name="Graphic 28" descr="Arrow circle">
            <a:extLst>
              <a:ext uri="{FF2B5EF4-FFF2-40B4-BE49-F238E27FC236}">
                <a16:creationId xmlns:a16="http://schemas.microsoft.com/office/drawing/2014/main" id="{C0D24695-8C8F-2643-B9C4-3240982DCF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65727" y="1840186"/>
            <a:ext cx="535236" cy="535236"/>
          </a:xfrm>
          <a:prstGeom prst="rect">
            <a:avLst/>
          </a:prstGeom>
        </p:spPr>
      </p:pic>
      <p:pic>
        <p:nvPicPr>
          <p:cNvPr id="30" name="Graphic 29" descr="Browser window">
            <a:extLst>
              <a:ext uri="{FF2B5EF4-FFF2-40B4-BE49-F238E27FC236}">
                <a16:creationId xmlns:a16="http://schemas.microsoft.com/office/drawing/2014/main" id="{EE384AC6-4329-A144-B50C-EFA1D2FF4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0028" y="4739619"/>
            <a:ext cx="914400" cy="914400"/>
          </a:xfrm>
          <a:prstGeom prst="rect">
            <a:avLst/>
          </a:prstGeom>
        </p:spPr>
      </p:pic>
      <p:pic>
        <p:nvPicPr>
          <p:cNvPr id="31" name="Graphic 30" descr="User">
            <a:extLst>
              <a:ext uri="{FF2B5EF4-FFF2-40B4-BE49-F238E27FC236}">
                <a16:creationId xmlns:a16="http://schemas.microsoft.com/office/drawing/2014/main" id="{1CEBF5A0-6E73-DB47-807D-2632ACCD18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6835" y="4995651"/>
            <a:ext cx="914400" cy="914400"/>
          </a:xfrm>
          <a:prstGeom prst="rect">
            <a:avLst/>
          </a:prstGeom>
        </p:spPr>
      </p:pic>
      <p:pic>
        <p:nvPicPr>
          <p:cNvPr id="32" name="Graphic 31" descr="Arrow circle">
            <a:extLst>
              <a:ext uri="{FF2B5EF4-FFF2-40B4-BE49-F238E27FC236}">
                <a16:creationId xmlns:a16="http://schemas.microsoft.com/office/drawing/2014/main" id="{D6CE96F6-7F3F-AE4D-969B-DBD01E1C87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14299" y="4881328"/>
            <a:ext cx="535236" cy="535236"/>
          </a:xfrm>
          <a:prstGeom prst="rect">
            <a:avLst/>
          </a:prstGeom>
        </p:spPr>
      </p:pic>
      <p:pic>
        <p:nvPicPr>
          <p:cNvPr id="33" name="Graphic 32" descr="Browser window">
            <a:extLst>
              <a:ext uri="{FF2B5EF4-FFF2-40B4-BE49-F238E27FC236}">
                <a16:creationId xmlns:a16="http://schemas.microsoft.com/office/drawing/2014/main" id="{1C313F6C-B7AD-7B44-9F4E-25A556B7B8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0028" y="3710896"/>
            <a:ext cx="914400" cy="914400"/>
          </a:xfrm>
          <a:prstGeom prst="rect">
            <a:avLst/>
          </a:prstGeom>
        </p:spPr>
      </p:pic>
      <p:pic>
        <p:nvPicPr>
          <p:cNvPr id="34" name="Graphic 33" descr="User">
            <a:extLst>
              <a:ext uri="{FF2B5EF4-FFF2-40B4-BE49-F238E27FC236}">
                <a16:creationId xmlns:a16="http://schemas.microsoft.com/office/drawing/2014/main" id="{42B22CE4-B22A-8F42-85F1-C6C27F8135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6835" y="3966928"/>
            <a:ext cx="914400" cy="914400"/>
          </a:xfrm>
          <a:prstGeom prst="rect">
            <a:avLst/>
          </a:prstGeom>
        </p:spPr>
      </p:pic>
      <p:pic>
        <p:nvPicPr>
          <p:cNvPr id="35" name="Graphic 34" descr="Arrow circle">
            <a:extLst>
              <a:ext uri="{FF2B5EF4-FFF2-40B4-BE49-F238E27FC236}">
                <a16:creationId xmlns:a16="http://schemas.microsoft.com/office/drawing/2014/main" id="{411DFCC1-4E12-4C4E-BD3A-9380B47F24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14299" y="3852605"/>
            <a:ext cx="535236" cy="535236"/>
          </a:xfrm>
          <a:prstGeom prst="rect">
            <a:avLst/>
          </a:prstGeom>
        </p:spPr>
      </p:pic>
      <p:pic>
        <p:nvPicPr>
          <p:cNvPr id="39" name="Graphic 38" descr="Browser window">
            <a:extLst>
              <a:ext uri="{FF2B5EF4-FFF2-40B4-BE49-F238E27FC236}">
                <a16:creationId xmlns:a16="http://schemas.microsoft.com/office/drawing/2014/main" id="{D5CFF031-52E7-D344-B1E3-09EAFFA30A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0028" y="2677769"/>
            <a:ext cx="914400" cy="914400"/>
          </a:xfrm>
          <a:prstGeom prst="rect">
            <a:avLst/>
          </a:prstGeom>
        </p:spPr>
      </p:pic>
      <p:pic>
        <p:nvPicPr>
          <p:cNvPr id="41" name="Graphic 40" descr="User">
            <a:extLst>
              <a:ext uri="{FF2B5EF4-FFF2-40B4-BE49-F238E27FC236}">
                <a16:creationId xmlns:a16="http://schemas.microsoft.com/office/drawing/2014/main" id="{BA130955-7F1B-064B-959A-6D55A843DD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6835" y="2933801"/>
            <a:ext cx="914400" cy="914400"/>
          </a:xfrm>
          <a:prstGeom prst="rect">
            <a:avLst/>
          </a:prstGeom>
        </p:spPr>
      </p:pic>
      <p:pic>
        <p:nvPicPr>
          <p:cNvPr id="42" name="Graphic 41" descr="Arrow circle">
            <a:extLst>
              <a:ext uri="{FF2B5EF4-FFF2-40B4-BE49-F238E27FC236}">
                <a16:creationId xmlns:a16="http://schemas.microsoft.com/office/drawing/2014/main" id="{C1BBD82A-9AFB-2745-B059-D01D9CFDCD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14299" y="2819478"/>
            <a:ext cx="535236" cy="535236"/>
          </a:xfrm>
          <a:prstGeom prst="rect">
            <a:avLst/>
          </a:prstGeom>
        </p:spPr>
      </p:pic>
      <p:pic>
        <p:nvPicPr>
          <p:cNvPr id="43" name="Graphic 42" descr="Browser window">
            <a:extLst>
              <a:ext uri="{FF2B5EF4-FFF2-40B4-BE49-F238E27FC236}">
                <a16:creationId xmlns:a16="http://schemas.microsoft.com/office/drawing/2014/main" id="{B489B27F-E7BC-2B42-A9BB-6B3D462D0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30028" y="1686264"/>
            <a:ext cx="914400" cy="914400"/>
          </a:xfrm>
          <a:prstGeom prst="rect">
            <a:avLst/>
          </a:prstGeom>
        </p:spPr>
      </p:pic>
      <p:pic>
        <p:nvPicPr>
          <p:cNvPr id="44" name="Graphic 43" descr="User">
            <a:extLst>
              <a:ext uri="{FF2B5EF4-FFF2-40B4-BE49-F238E27FC236}">
                <a16:creationId xmlns:a16="http://schemas.microsoft.com/office/drawing/2014/main" id="{F62D468C-033E-2148-95E5-39462E176E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6835" y="1942296"/>
            <a:ext cx="914400" cy="914400"/>
          </a:xfrm>
          <a:prstGeom prst="rect">
            <a:avLst/>
          </a:prstGeom>
        </p:spPr>
      </p:pic>
      <p:pic>
        <p:nvPicPr>
          <p:cNvPr id="45" name="Graphic 44" descr="Arrow circle">
            <a:extLst>
              <a:ext uri="{FF2B5EF4-FFF2-40B4-BE49-F238E27FC236}">
                <a16:creationId xmlns:a16="http://schemas.microsoft.com/office/drawing/2014/main" id="{42F1AB02-0C13-6541-8D75-5507C1C300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14299" y="1827973"/>
            <a:ext cx="535236" cy="535236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F4AAFA28-294B-7340-A0C5-1C7D1725038C}"/>
              </a:ext>
            </a:extLst>
          </p:cNvPr>
          <p:cNvSpPr txBox="1"/>
          <p:nvPr/>
        </p:nvSpPr>
        <p:spPr>
          <a:xfrm>
            <a:off x="1681081" y="1631860"/>
            <a:ext cx="6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48" name="Picture 47" descr="A close up of a sign&#10;&#10;Description automatically generated">
            <a:extLst>
              <a:ext uri="{FF2B5EF4-FFF2-40B4-BE49-F238E27FC236}">
                <a16:creationId xmlns:a16="http://schemas.microsoft.com/office/drawing/2014/main" id="{BB35F2BC-4654-0547-BC6B-E27A0106FAB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739589" y="3592169"/>
            <a:ext cx="1132032" cy="1132032"/>
          </a:xfrm>
          <a:prstGeom prst="rect">
            <a:avLst/>
          </a:prstGeom>
        </p:spPr>
      </p:pic>
      <p:pic>
        <p:nvPicPr>
          <p:cNvPr id="49" name="Picture 48" descr="A close up of a sign&#10;&#10;Description automatically generated">
            <a:extLst>
              <a:ext uri="{FF2B5EF4-FFF2-40B4-BE49-F238E27FC236}">
                <a16:creationId xmlns:a16="http://schemas.microsoft.com/office/drawing/2014/main" id="{87A734F4-08D2-8C4B-8E8A-291A1EF0D2F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739589" y="4739619"/>
            <a:ext cx="1132032" cy="1132032"/>
          </a:xfrm>
          <a:prstGeom prst="rect">
            <a:avLst/>
          </a:prstGeom>
        </p:spPr>
      </p:pic>
      <p:pic>
        <p:nvPicPr>
          <p:cNvPr id="50" name="Picture 49" descr="A close up of a sign&#10;&#10;Description automatically generated">
            <a:extLst>
              <a:ext uri="{FF2B5EF4-FFF2-40B4-BE49-F238E27FC236}">
                <a16:creationId xmlns:a16="http://schemas.microsoft.com/office/drawing/2014/main" id="{7F968D12-FB70-454F-A30B-DBBAA8E4D11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031856" y="2800911"/>
            <a:ext cx="1132032" cy="1132032"/>
          </a:xfrm>
          <a:prstGeom prst="rect">
            <a:avLst/>
          </a:prstGeom>
        </p:spPr>
      </p:pic>
      <p:pic>
        <p:nvPicPr>
          <p:cNvPr id="51" name="Picture 50" descr="A close up of a sign&#10;&#10;Description automatically generated">
            <a:extLst>
              <a:ext uri="{FF2B5EF4-FFF2-40B4-BE49-F238E27FC236}">
                <a16:creationId xmlns:a16="http://schemas.microsoft.com/office/drawing/2014/main" id="{F9316338-274F-1041-B33D-928D83286DA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031856" y="4124274"/>
            <a:ext cx="1132032" cy="1132032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E268A3F-E340-624D-A511-2930C6289F3D}"/>
              </a:ext>
            </a:extLst>
          </p:cNvPr>
          <p:cNvCxnSpPr/>
          <p:nvPr/>
        </p:nvCxnSpPr>
        <p:spPr>
          <a:xfrm>
            <a:off x="3855372" y="3147182"/>
            <a:ext cx="137621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1D6D9B7-D1EE-0941-BFB5-E9AF8A91D9E3}"/>
              </a:ext>
            </a:extLst>
          </p:cNvPr>
          <p:cNvCxnSpPr/>
          <p:nvPr/>
        </p:nvCxnSpPr>
        <p:spPr>
          <a:xfrm>
            <a:off x="3855372" y="4180309"/>
            <a:ext cx="137621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2A2D10C-428C-B64C-9A63-F2B1A5D82414}"/>
              </a:ext>
            </a:extLst>
          </p:cNvPr>
          <p:cNvCxnSpPr/>
          <p:nvPr/>
        </p:nvCxnSpPr>
        <p:spPr>
          <a:xfrm>
            <a:off x="3785289" y="5209032"/>
            <a:ext cx="137621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1289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AEE372-3DA6-9B45-A5D2-1F2F28013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3033223"/>
            <a:ext cx="9144000" cy="498598"/>
          </a:xfrm>
        </p:spPr>
        <p:txBody>
          <a:bodyPr/>
          <a:lstStyle/>
          <a:p>
            <a:r>
              <a:rPr lang="en-US" dirty="0"/>
              <a:t>Show me!!</a:t>
            </a:r>
          </a:p>
        </p:txBody>
      </p:sp>
    </p:spTree>
    <p:extLst>
      <p:ext uri="{BB962C8B-B14F-4D97-AF65-F5344CB8AC3E}">
        <p14:creationId xmlns:p14="http://schemas.microsoft.com/office/powerpoint/2010/main" val="2345289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597F46-A42E-3148-8BE2-4CAB3B67F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Serverless Web App Architecture</a:t>
            </a:r>
          </a:p>
        </p:txBody>
      </p:sp>
      <p:pic>
        <p:nvPicPr>
          <p:cNvPr id="7" name="Graphic 6" descr="Browser window">
            <a:extLst>
              <a:ext uri="{FF2B5EF4-FFF2-40B4-BE49-F238E27FC236}">
                <a16:creationId xmlns:a16="http://schemas.microsoft.com/office/drawing/2014/main" id="{71671380-48BB-4C4F-9C3F-6DA479695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1456" y="4751832"/>
            <a:ext cx="914400" cy="914400"/>
          </a:xfrm>
          <a:prstGeom prst="rect">
            <a:avLst/>
          </a:prstGeom>
        </p:spPr>
      </p:pic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C11F88B1-FF0F-6F40-93A6-BF00EB66AD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8263" y="5007864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85591E5-BC09-0C45-A1B6-D10BA999E8C0}"/>
              </a:ext>
            </a:extLst>
          </p:cNvPr>
          <p:cNvSpPr txBox="1"/>
          <p:nvPr/>
        </p:nvSpPr>
        <p:spPr>
          <a:xfrm rot="20291954">
            <a:off x="-81287" y="2746884"/>
            <a:ext cx="536323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GET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jeff.hollan.dev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/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api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/posts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62C6DA-AF56-FE4C-8705-3CD97FAAF2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7584" y="1416639"/>
            <a:ext cx="980044" cy="98004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2BD4641-B4B9-7048-BF1A-F766ECC16029}"/>
              </a:ext>
            </a:extLst>
          </p:cNvPr>
          <p:cNvSpPr txBox="1"/>
          <p:nvPr/>
        </p:nvSpPr>
        <p:spPr>
          <a:xfrm>
            <a:off x="4737406" y="3547138"/>
            <a:ext cx="212040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Functions</a:t>
            </a:r>
          </a:p>
        </p:txBody>
      </p:sp>
      <p:pic>
        <p:nvPicPr>
          <p:cNvPr id="22" name="Graphic 21" descr="Arrow circle">
            <a:extLst>
              <a:ext uri="{FF2B5EF4-FFF2-40B4-BE49-F238E27FC236}">
                <a16:creationId xmlns:a16="http://schemas.microsoft.com/office/drawing/2014/main" id="{2E5EC4A4-448B-DC4A-960C-4EE6200FD1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65727" y="4893541"/>
            <a:ext cx="535236" cy="535236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2771D010-0632-3941-AFA9-CB851ADC388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231590" y="2443515"/>
            <a:ext cx="1132032" cy="1132032"/>
          </a:xfrm>
          <a:prstGeom prst="rect">
            <a:avLst/>
          </a:prstGeom>
        </p:spPr>
      </p:pic>
      <p:sp>
        <p:nvSpPr>
          <p:cNvPr id="23" name="Can 22">
            <a:extLst>
              <a:ext uri="{FF2B5EF4-FFF2-40B4-BE49-F238E27FC236}">
                <a16:creationId xmlns:a16="http://schemas.microsoft.com/office/drawing/2014/main" id="{75D0F7C3-66C2-0948-8863-D42293F2198E}"/>
              </a:ext>
            </a:extLst>
          </p:cNvPr>
          <p:cNvSpPr/>
          <p:nvPr/>
        </p:nvSpPr>
        <p:spPr bwMode="auto">
          <a:xfrm>
            <a:off x="8547321" y="2492133"/>
            <a:ext cx="548583" cy="817278"/>
          </a:xfrm>
          <a:prstGeom prst="can">
            <a:avLst>
              <a:gd name="adj" fmla="val 34136"/>
            </a:avLst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3572DD-E99E-874A-AEC7-46B1CFC57671}"/>
              </a:ext>
            </a:extLst>
          </p:cNvPr>
          <p:cNvSpPr txBox="1"/>
          <p:nvPr/>
        </p:nvSpPr>
        <p:spPr>
          <a:xfrm>
            <a:off x="8127586" y="3393250"/>
            <a:ext cx="138805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Database</a:t>
            </a:r>
          </a:p>
        </p:txBody>
      </p: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ADB56F56-C1C1-FF40-9778-DEB84E19CAD6}"/>
              </a:ext>
            </a:extLst>
          </p:cNvPr>
          <p:cNvCxnSpPr/>
          <p:nvPr/>
        </p:nvCxnSpPr>
        <p:spPr>
          <a:xfrm rot="5400000" flipH="1" flipV="1">
            <a:off x="2133910" y="1739639"/>
            <a:ext cx="1935480" cy="3922776"/>
          </a:xfrm>
          <a:prstGeom prst="curved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375B203B-AB80-8C43-AF6B-E0487D0D5E5C}"/>
              </a:ext>
            </a:extLst>
          </p:cNvPr>
          <p:cNvCxnSpPr>
            <a:cxnSpLocks/>
          </p:cNvCxnSpPr>
          <p:nvPr/>
        </p:nvCxnSpPr>
        <p:spPr>
          <a:xfrm rot="5400000">
            <a:off x="3187561" y="2597197"/>
            <a:ext cx="1642872" cy="4200144"/>
          </a:xfrm>
          <a:prstGeom prst="curved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06E1AE1-6FC3-E94D-BBFF-51F8ACB789CB}"/>
              </a:ext>
            </a:extLst>
          </p:cNvPr>
          <p:cNvSpPr txBox="1"/>
          <p:nvPr/>
        </p:nvSpPr>
        <p:spPr>
          <a:xfrm rot="20291954">
            <a:off x="1869274" y="4659132"/>
            <a:ext cx="536323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{ … }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0F434AD-168B-784B-AFB7-B588E384F709}"/>
              </a:ext>
            </a:extLst>
          </p:cNvPr>
          <p:cNvCxnSpPr/>
          <p:nvPr/>
        </p:nvCxnSpPr>
        <p:spPr>
          <a:xfrm>
            <a:off x="6622473" y="3009531"/>
            <a:ext cx="137621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761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597F46-A42E-3148-8BE2-4CAB3B67F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Serverless Web App Architecture</a:t>
            </a:r>
          </a:p>
        </p:txBody>
      </p:sp>
      <p:pic>
        <p:nvPicPr>
          <p:cNvPr id="7" name="Graphic 6" descr="Browser window">
            <a:extLst>
              <a:ext uri="{FF2B5EF4-FFF2-40B4-BE49-F238E27FC236}">
                <a16:creationId xmlns:a16="http://schemas.microsoft.com/office/drawing/2014/main" id="{71671380-48BB-4C4F-9C3F-6DA479695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1456" y="4751832"/>
            <a:ext cx="914400" cy="914400"/>
          </a:xfrm>
          <a:prstGeom prst="rect">
            <a:avLst/>
          </a:prstGeom>
        </p:spPr>
      </p:pic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C11F88B1-FF0F-6F40-93A6-BF00EB66AD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8263" y="5007864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85591E5-BC09-0C45-A1B6-D10BA999E8C0}"/>
              </a:ext>
            </a:extLst>
          </p:cNvPr>
          <p:cNvSpPr txBox="1"/>
          <p:nvPr/>
        </p:nvSpPr>
        <p:spPr>
          <a:xfrm rot="20291954">
            <a:off x="-81287" y="2746884"/>
            <a:ext cx="536323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GET 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ighlight>
                  <a:srgbClr val="00FF00"/>
                </a:highlight>
              </a:rPr>
              <a:t>https://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ighlight>
                  <a:srgbClr val="00FF00"/>
                </a:highlight>
              </a:rPr>
              <a:t>jeff.hollan.dev</a:t>
            </a: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highlight>
                <a:srgbClr val="00FF00"/>
              </a:highligh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62C6DA-AF56-FE4C-8705-3CD97FAAF2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5189" y="2556554"/>
            <a:ext cx="980044" cy="980044"/>
          </a:xfrm>
          <a:prstGeom prst="rect">
            <a:avLst/>
          </a:prstGeom>
        </p:spPr>
      </p:pic>
      <p:pic>
        <p:nvPicPr>
          <p:cNvPr id="22" name="Graphic 21" descr="Arrow circle">
            <a:extLst>
              <a:ext uri="{FF2B5EF4-FFF2-40B4-BE49-F238E27FC236}">
                <a16:creationId xmlns:a16="http://schemas.microsoft.com/office/drawing/2014/main" id="{2E5EC4A4-448B-DC4A-960C-4EE6200FD1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65727" y="4893541"/>
            <a:ext cx="535236" cy="535236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2771D010-0632-3941-AFA9-CB851ADC388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6204053" y="3701027"/>
            <a:ext cx="1132032" cy="1132032"/>
          </a:xfrm>
          <a:prstGeom prst="rect">
            <a:avLst/>
          </a:prstGeom>
        </p:spPr>
      </p:pic>
      <p:sp>
        <p:nvSpPr>
          <p:cNvPr id="23" name="Can 22">
            <a:extLst>
              <a:ext uri="{FF2B5EF4-FFF2-40B4-BE49-F238E27FC236}">
                <a16:creationId xmlns:a16="http://schemas.microsoft.com/office/drawing/2014/main" id="{75D0F7C3-66C2-0948-8863-D42293F2198E}"/>
              </a:ext>
            </a:extLst>
          </p:cNvPr>
          <p:cNvSpPr/>
          <p:nvPr/>
        </p:nvSpPr>
        <p:spPr bwMode="auto">
          <a:xfrm>
            <a:off x="10638463" y="2557102"/>
            <a:ext cx="548583" cy="817278"/>
          </a:xfrm>
          <a:prstGeom prst="can">
            <a:avLst>
              <a:gd name="adj" fmla="val 34136"/>
            </a:avLst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3572DD-E99E-874A-AEC7-46B1CFC57671}"/>
              </a:ext>
            </a:extLst>
          </p:cNvPr>
          <p:cNvSpPr txBox="1"/>
          <p:nvPr/>
        </p:nvSpPr>
        <p:spPr>
          <a:xfrm>
            <a:off x="10218728" y="3458219"/>
            <a:ext cx="138805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Database</a:t>
            </a:r>
          </a:p>
        </p:txBody>
      </p: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ADB56F56-C1C1-FF40-9778-DEB84E19CAD6}"/>
              </a:ext>
            </a:extLst>
          </p:cNvPr>
          <p:cNvCxnSpPr/>
          <p:nvPr/>
        </p:nvCxnSpPr>
        <p:spPr>
          <a:xfrm rot="5400000" flipH="1" flipV="1">
            <a:off x="2133910" y="1739639"/>
            <a:ext cx="1935480" cy="3922776"/>
          </a:xfrm>
          <a:prstGeom prst="curved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375B203B-AB80-8C43-AF6B-E0487D0D5E5C}"/>
              </a:ext>
            </a:extLst>
          </p:cNvPr>
          <p:cNvCxnSpPr>
            <a:cxnSpLocks/>
          </p:cNvCxnSpPr>
          <p:nvPr/>
        </p:nvCxnSpPr>
        <p:spPr>
          <a:xfrm rot="5400000">
            <a:off x="3187561" y="2597197"/>
            <a:ext cx="1642872" cy="4200144"/>
          </a:xfrm>
          <a:prstGeom prst="curved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06E1AE1-6FC3-E94D-BBFF-51F8ACB789CB}"/>
              </a:ext>
            </a:extLst>
          </p:cNvPr>
          <p:cNvSpPr txBox="1"/>
          <p:nvPr/>
        </p:nvSpPr>
        <p:spPr>
          <a:xfrm rot="20291954">
            <a:off x="1869274" y="4659132"/>
            <a:ext cx="536323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{ … }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0F434AD-168B-784B-AFB7-B588E384F709}"/>
              </a:ext>
            </a:extLst>
          </p:cNvPr>
          <p:cNvCxnSpPr>
            <a:cxnSpLocks/>
          </p:cNvCxnSpPr>
          <p:nvPr/>
        </p:nvCxnSpPr>
        <p:spPr>
          <a:xfrm>
            <a:off x="9306490" y="2993450"/>
            <a:ext cx="105671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2CF031B-5974-4F48-B25B-601A3277361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5307446" y="2613915"/>
            <a:ext cx="1231900" cy="64606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38B6AAB-4E38-0846-BCFC-B13693817A3E}"/>
              </a:ext>
            </a:extLst>
          </p:cNvPr>
          <p:cNvSpPr txBox="1"/>
          <p:nvPr/>
        </p:nvSpPr>
        <p:spPr>
          <a:xfrm>
            <a:off x="5048869" y="3377169"/>
            <a:ext cx="212040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CDN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965FCF1-9759-E14A-942E-50FEE5061875}"/>
              </a:ext>
            </a:extLst>
          </p:cNvPr>
          <p:cNvCxnSpPr>
            <a:cxnSpLocks/>
          </p:cNvCxnSpPr>
          <p:nvPr/>
        </p:nvCxnSpPr>
        <p:spPr>
          <a:xfrm>
            <a:off x="6707451" y="2965741"/>
            <a:ext cx="951156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517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B9025-4FC8-4C4A-A617-C34102FDD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more?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53B59-76B6-8840-8EA1-ADEB20D6FC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3925562"/>
          </a:xfrm>
        </p:spPr>
        <p:txBody>
          <a:bodyPr/>
          <a:lstStyle/>
          <a:p>
            <a:r>
              <a:rPr lang="en-US" dirty="0"/>
              <a:t>Learn more about </a:t>
            </a:r>
            <a:r>
              <a:rPr lang="en-US" dirty="0" err="1"/>
              <a:t>Blazor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blazor.net</a:t>
            </a:r>
            <a:endParaRPr lang="en-US" dirty="0"/>
          </a:p>
          <a:p>
            <a:endParaRPr lang="en-US" dirty="0"/>
          </a:p>
          <a:p>
            <a:r>
              <a:rPr lang="en-US" dirty="0"/>
              <a:t>Learn more about Azure Functions: </a:t>
            </a:r>
            <a:r>
              <a:rPr lang="en-US" dirty="0">
                <a:hlinkClick r:id="rId3"/>
              </a:rPr>
              <a:t>azure.com/functions</a:t>
            </a:r>
            <a:r>
              <a:rPr lang="en-US" dirty="0"/>
              <a:t> 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51545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ctr"/>
            <a:r>
              <a:rPr lang="en-US" b="1" dirty="0" err="1"/>
              <a:t>Blazor</a:t>
            </a:r>
            <a:r>
              <a:rPr lang="en-US" b="1" dirty="0"/>
              <a:t> and Azure Functions for Serverless Websites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Jeff </a:t>
            </a:r>
            <a:r>
              <a:rPr lang="en-US" dirty="0" err="1"/>
              <a:t>Hollan</a:t>
            </a:r>
            <a:endParaRPr lang="en-US" dirty="0"/>
          </a:p>
          <a:p>
            <a:r>
              <a:rPr lang="en-US" dirty="0"/>
              <a:t>Principal PM Manager – Azure Serverless</a:t>
            </a:r>
          </a:p>
          <a:p>
            <a:r>
              <a:rPr lang="en-US" dirty="0"/>
              <a:t>@</a:t>
            </a:r>
            <a:r>
              <a:rPr lang="en-US" dirty="0" err="1"/>
              <a:t>jeffhollan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3382529"/>
          </a:xfrm>
        </p:spPr>
        <p:txBody>
          <a:bodyPr/>
          <a:lstStyle/>
          <a:p>
            <a:r>
              <a:rPr lang="en-US" dirty="0"/>
              <a:t>What are serverless websites?</a:t>
            </a:r>
          </a:p>
          <a:p>
            <a:r>
              <a:rPr lang="en-US" dirty="0"/>
              <a:t>Where </a:t>
            </a:r>
            <a:r>
              <a:rPr lang="en-US" dirty="0" err="1"/>
              <a:t>Blazor</a:t>
            </a:r>
            <a:r>
              <a:rPr lang="en-US" dirty="0"/>
              <a:t> fits in</a:t>
            </a:r>
          </a:p>
          <a:p>
            <a:r>
              <a:rPr lang="en-US" dirty="0"/>
              <a:t>Running serverless code with Azure Functions</a:t>
            </a:r>
          </a:p>
          <a:p>
            <a:r>
              <a:rPr lang="en-US" dirty="0"/>
              <a:t>Delivery and domains</a:t>
            </a:r>
          </a:p>
          <a:p>
            <a:r>
              <a:rPr lang="en-US" dirty="0"/>
              <a:t>Q&amp;A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597F46-A42E-3148-8BE2-4CAB3B67F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Web App Architecture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08EBE3-5D0E-9544-98F6-CA5884AD166D}"/>
              </a:ext>
            </a:extLst>
          </p:cNvPr>
          <p:cNvGrpSpPr/>
          <p:nvPr/>
        </p:nvGrpSpPr>
        <p:grpSpPr>
          <a:xfrm>
            <a:off x="588263" y="4751832"/>
            <a:ext cx="1307593" cy="1170432"/>
            <a:chOff x="588263" y="4751832"/>
            <a:chExt cx="1307593" cy="1170432"/>
          </a:xfrm>
        </p:grpSpPr>
        <p:pic>
          <p:nvPicPr>
            <p:cNvPr id="7" name="Graphic 6" descr="Browser window">
              <a:extLst>
                <a:ext uri="{FF2B5EF4-FFF2-40B4-BE49-F238E27FC236}">
                  <a16:creationId xmlns:a16="http://schemas.microsoft.com/office/drawing/2014/main" id="{71671380-48BB-4C4F-9C3F-6DA479695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1456" y="4751832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User">
              <a:extLst>
                <a:ext uri="{FF2B5EF4-FFF2-40B4-BE49-F238E27FC236}">
                  <a16:creationId xmlns:a16="http://schemas.microsoft.com/office/drawing/2014/main" id="{C11F88B1-FF0F-6F40-93A6-BF00EB66A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8263" y="5007864"/>
              <a:ext cx="914400" cy="9144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F1F800E-77A2-DD4D-8224-47ABCEBC40FF}"/>
              </a:ext>
            </a:extLst>
          </p:cNvPr>
          <p:cNvGrpSpPr/>
          <p:nvPr/>
        </p:nvGrpSpPr>
        <p:grpSpPr>
          <a:xfrm>
            <a:off x="1895856" y="4023360"/>
            <a:ext cx="4459832" cy="1736685"/>
            <a:chOff x="1895856" y="4023360"/>
            <a:chExt cx="4459832" cy="1736685"/>
          </a:xfrm>
        </p:grpSpPr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0DF52B33-4966-C644-8A3D-D3A6536B63D1}"/>
                </a:ext>
              </a:extLst>
            </p:cNvPr>
            <p:cNvCxnSpPr>
              <a:stCxn id="13" idx="2"/>
            </p:cNvCxnSpPr>
            <p:nvPr/>
          </p:nvCxnSpPr>
          <p:spPr>
            <a:xfrm rot="5400000">
              <a:off x="3174492" y="2744724"/>
              <a:ext cx="1642872" cy="4200144"/>
            </a:xfrm>
            <a:prstGeom prst="curvedConnector2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2AF65C1-75EC-1D49-8AC2-29F7AE1E266C}"/>
                </a:ext>
              </a:extLst>
            </p:cNvPr>
            <p:cNvSpPr txBox="1"/>
            <p:nvPr/>
          </p:nvSpPr>
          <p:spPr>
            <a:xfrm rot="20291954">
              <a:off x="2524351" y="5452268"/>
              <a:ext cx="3831337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index.html</a:t>
              </a:r>
              <a:endPara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8C67FF5-D937-274F-BB93-DB65A07BB16C}"/>
              </a:ext>
            </a:extLst>
          </p:cNvPr>
          <p:cNvGrpSpPr/>
          <p:nvPr/>
        </p:nvGrpSpPr>
        <p:grpSpPr>
          <a:xfrm>
            <a:off x="6699802" y="2463113"/>
            <a:ext cx="4180641" cy="1805246"/>
            <a:chOff x="6699802" y="2463113"/>
            <a:chExt cx="4180641" cy="1805246"/>
          </a:xfrm>
        </p:grpSpPr>
        <p:pic>
          <p:nvPicPr>
            <p:cNvPr id="18" name="Graphic 17" descr="Arrow circle">
              <a:extLst>
                <a:ext uri="{FF2B5EF4-FFF2-40B4-BE49-F238E27FC236}">
                  <a16:creationId xmlns:a16="http://schemas.microsoft.com/office/drawing/2014/main" id="{B3FB5734-8378-6C40-8735-2F82E39BC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977170" y="2840736"/>
              <a:ext cx="914400" cy="9144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A4418CC-92D5-5E47-80C9-E62A16D5D2EB}"/>
                </a:ext>
              </a:extLst>
            </p:cNvPr>
            <p:cNvSpPr txBox="1"/>
            <p:nvPr/>
          </p:nvSpPr>
          <p:spPr>
            <a:xfrm>
              <a:off x="6699802" y="2463113"/>
              <a:ext cx="146913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*.</a:t>
              </a:r>
              <a:r>
                <a:rPr lang="en-US" sz="20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cshtml</a:t>
              </a:r>
              <a:endPara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6E895C7-B972-874A-831A-B7E5683C86F5}"/>
                </a:ext>
              </a:extLst>
            </p:cNvPr>
            <p:cNvSpPr txBox="1"/>
            <p:nvPr/>
          </p:nvSpPr>
          <p:spPr>
            <a:xfrm>
              <a:off x="6780883" y="3806694"/>
              <a:ext cx="138805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App code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A91EF51-83B9-1B45-9681-DD374BC186E2}"/>
                </a:ext>
              </a:extLst>
            </p:cNvPr>
            <p:cNvSpPr txBox="1"/>
            <p:nvPr/>
          </p:nvSpPr>
          <p:spPr>
            <a:xfrm>
              <a:off x="7835170" y="3144047"/>
              <a:ext cx="138805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Assets</a:t>
              </a:r>
            </a:p>
          </p:txBody>
        </p:sp>
        <p:sp>
          <p:nvSpPr>
            <p:cNvPr id="30" name="Can 29">
              <a:extLst>
                <a:ext uri="{FF2B5EF4-FFF2-40B4-BE49-F238E27FC236}">
                  <a16:creationId xmlns:a16="http://schemas.microsoft.com/office/drawing/2014/main" id="{F0CA7087-7E23-744C-B4FE-5C96F1671EA2}"/>
                </a:ext>
              </a:extLst>
            </p:cNvPr>
            <p:cNvSpPr/>
            <p:nvPr/>
          </p:nvSpPr>
          <p:spPr bwMode="auto">
            <a:xfrm>
              <a:off x="9694450" y="2556527"/>
              <a:ext cx="914401" cy="1329414"/>
            </a:xfrm>
            <a:prstGeom prst="can">
              <a:avLst>
                <a:gd name="adj" fmla="val 34136"/>
              </a:avLst>
            </a:prstGeom>
            <a:solidFill>
              <a:schemeClr val="accent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A81E07F-AC38-6947-9BD4-14717EF3A5CE}"/>
                </a:ext>
              </a:extLst>
            </p:cNvPr>
            <p:cNvSpPr txBox="1"/>
            <p:nvPr/>
          </p:nvSpPr>
          <p:spPr>
            <a:xfrm>
              <a:off x="9492388" y="3960582"/>
              <a:ext cx="138805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Database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25364AE-5162-1642-A9B8-366C73A8FF98}"/>
              </a:ext>
            </a:extLst>
          </p:cNvPr>
          <p:cNvGrpSpPr/>
          <p:nvPr/>
        </p:nvGrpSpPr>
        <p:grpSpPr>
          <a:xfrm>
            <a:off x="965607" y="2554224"/>
            <a:ext cx="5864961" cy="2197608"/>
            <a:chOff x="965607" y="2554224"/>
            <a:chExt cx="5864961" cy="2197608"/>
          </a:xfrm>
        </p:grpSpPr>
        <p:pic>
          <p:nvPicPr>
            <p:cNvPr id="13" name="Graphic 12" descr="Server">
              <a:extLst>
                <a:ext uri="{FF2B5EF4-FFF2-40B4-BE49-F238E27FC236}">
                  <a16:creationId xmlns:a16="http://schemas.microsoft.com/office/drawing/2014/main" id="{2271E497-FA03-A141-B2D7-42A8218214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61432" y="2554224"/>
              <a:ext cx="1469136" cy="1469136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85591E5-BC09-0C45-A1B6-D10BA999E8C0}"/>
                </a:ext>
              </a:extLst>
            </p:cNvPr>
            <p:cNvSpPr txBox="1"/>
            <p:nvPr/>
          </p:nvSpPr>
          <p:spPr>
            <a:xfrm rot="20291954">
              <a:off x="965607" y="2798481"/>
              <a:ext cx="3831337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GET </a:t>
              </a:r>
              <a:r>
                <a:rPr lang="en-US" sz="20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jeff.hollan.dev</a:t>
              </a:r>
              <a:endPara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32" name="Curved Connector 31">
              <a:extLst>
                <a:ext uri="{FF2B5EF4-FFF2-40B4-BE49-F238E27FC236}">
                  <a16:creationId xmlns:a16="http://schemas.microsoft.com/office/drawing/2014/main" id="{C4F51363-B29F-7340-B1DB-F41F314D505F}"/>
                </a:ext>
              </a:extLst>
            </p:cNvPr>
            <p:cNvCxnSpPr/>
            <p:nvPr/>
          </p:nvCxnSpPr>
          <p:spPr>
            <a:xfrm rot="5400000" flipH="1" flipV="1">
              <a:off x="2432304" y="1822704"/>
              <a:ext cx="1935480" cy="3922776"/>
            </a:xfrm>
            <a:prstGeom prst="curvedConnector2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778765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597F46-A42E-3148-8BE2-4CAB3B67F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Web App Architecture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CFA67CA-BA98-FF42-88E3-E75352679B4A}"/>
              </a:ext>
            </a:extLst>
          </p:cNvPr>
          <p:cNvGrpSpPr/>
          <p:nvPr/>
        </p:nvGrpSpPr>
        <p:grpSpPr>
          <a:xfrm>
            <a:off x="299940" y="5247721"/>
            <a:ext cx="1307593" cy="1170432"/>
            <a:chOff x="588263" y="4751832"/>
            <a:chExt cx="1307593" cy="1170432"/>
          </a:xfrm>
        </p:grpSpPr>
        <p:pic>
          <p:nvPicPr>
            <p:cNvPr id="7" name="Graphic 6" descr="Browser window">
              <a:extLst>
                <a:ext uri="{FF2B5EF4-FFF2-40B4-BE49-F238E27FC236}">
                  <a16:creationId xmlns:a16="http://schemas.microsoft.com/office/drawing/2014/main" id="{71671380-48BB-4C4F-9C3F-6DA479695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1456" y="4751832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User">
              <a:extLst>
                <a:ext uri="{FF2B5EF4-FFF2-40B4-BE49-F238E27FC236}">
                  <a16:creationId xmlns:a16="http://schemas.microsoft.com/office/drawing/2014/main" id="{C11F88B1-FF0F-6F40-93A6-BF00EB66A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8263" y="5007864"/>
              <a:ext cx="914400" cy="914400"/>
            </a:xfrm>
            <a:prstGeom prst="rect">
              <a:avLst/>
            </a:prstGeom>
          </p:spPr>
        </p:pic>
      </p:grpSp>
      <p:pic>
        <p:nvPicPr>
          <p:cNvPr id="13" name="Graphic 12" descr="Server">
            <a:extLst>
              <a:ext uri="{FF2B5EF4-FFF2-40B4-BE49-F238E27FC236}">
                <a16:creationId xmlns:a16="http://schemas.microsoft.com/office/drawing/2014/main" id="{2271E497-FA03-A141-B2D7-42A8218214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61432" y="2554224"/>
            <a:ext cx="1469136" cy="1469136"/>
          </a:xfrm>
          <a:prstGeom prst="rect">
            <a:avLst/>
          </a:prstGeom>
        </p:spPr>
      </p:pic>
      <p:pic>
        <p:nvPicPr>
          <p:cNvPr id="18" name="Graphic 17" descr="Arrow circle">
            <a:extLst>
              <a:ext uri="{FF2B5EF4-FFF2-40B4-BE49-F238E27FC236}">
                <a16:creationId xmlns:a16="http://schemas.microsoft.com/office/drawing/2014/main" id="{B3FB5734-8378-6C40-8735-2F82E39BCA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912543" y="2764034"/>
            <a:ext cx="914400" cy="914400"/>
          </a:xfrm>
          <a:prstGeom prst="rect">
            <a:avLst/>
          </a:prstGeom>
        </p:spPr>
      </p:pic>
      <p:sp>
        <p:nvSpPr>
          <p:cNvPr id="30" name="Can 29">
            <a:extLst>
              <a:ext uri="{FF2B5EF4-FFF2-40B4-BE49-F238E27FC236}">
                <a16:creationId xmlns:a16="http://schemas.microsoft.com/office/drawing/2014/main" id="{F0CA7087-7E23-744C-B4FE-5C96F1671EA2}"/>
              </a:ext>
            </a:extLst>
          </p:cNvPr>
          <p:cNvSpPr/>
          <p:nvPr/>
        </p:nvSpPr>
        <p:spPr bwMode="auto">
          <a:xfrm>
            <a:off x="9694450" y="2556527"/>
            <a:ext cx="914401" cy="1329414"/>
          </a:xfrm>
          <a:prstGeom prst="can">
            <a:avLst>
              <a:gd name="adj" fmla="val 34136"/>
            </a:avLst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A81E07F-AC38-6947-9BD4-14717EF3A5CE}"/>
              </a:ext>
            </a:extLst>
          </p:cNvPr>
          <p:cNvSpPr txBox="1"/>
          <p:nvPr/>
        </p:nvSpPr>
        <p:spPr>
          <a:xfrm>
            <a:off x="9492388" y="3960582"/>
            <a:ext cx="138805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Database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F71253E-5585-DD4D-97D2-F23D5066944D}"/>
              </a:ext>
            </a:extLst>
          </p:cNvPr>
          <p:cNvGrpSpPr/>
          <p:nvPr/>
        </p:nvGrpSpPr>
        <p:grpSpPr>
          <a:xfrm>
            <a:off x="1605722" y="5252587"/>
            <a:ext cx="1307593" cy="1170432"/>
            <a:chOff x="588263" y="4751832"/>
            <a:chExt cx="1307593" cy="1170432"/>
          </a:xfrm>
        </p:grpSpPr>
        <p:pic>
          <p:nvPicPr>
            <p:cNvPr id="44" name="Graphic 43" descr="Browser window">
              <a:extLst>
                <a:ext uri="{FF2B5EF4-FFF2-40B4-BE49-F238E27FC236}">
                  <a16:creationId xmlns:a16="http://schemas.microsoft.com/office/drawing/2014/main" id="{9EC75B73-3BA8-CE4F-A299-863DB5732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1456" y="4751832"/>
              <a:ext cx="914400" cy="914400"/>
            </a:xfrm>
            <a:prstGeom prst="rect">
              <a:avLst/>
            </a:prstGeom>
          </p:spPr>
        </p:pic>
        <p:pic>
          <p:nvPicPr>
            <p:cNvPr id="45" name="Graphic 44" descr="User">
              <a:extLst>
                <a:ext uri="{FF2B5EF4-FFF2-40B4-BE49-F238E27FC236}">
                  <a16:creationId xmlns:a16="http://schemas.microsoft.com/office/drawing/2014/main" id="{9F9BE7EE-2B18-774C-A3A9-F259486E07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8263" y="5007864"/>
              <a:ext cx="914400" cy="914400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9CEE424-B16D-3544-8EEA-BDB4904B96B9}"/>
              </a:ext>
            </a:extLst>
          </p:cNvPr>
          <p:cNvGrpSpPr/>
          <p:nvPr/>
        </p:nvGrpSpPr>
        <p:grpSpPr>
          <a:xfrm>
            <a:off x="299940" y="4038600"/>
            <a:ext cx="1307593" cy="1170432"/>
            <a:chOff x="588263" y="4751832"/>
            <a:chExt cx="1307593" cy="1170432"/>
          </a:xfrm>
        </p:grpSpPr>
        <p:pic>
          <p:nvPicPr>
            <p:cNvPr id="47" name="Graphic 46" descr="Browser window">
              <a:extLst>
                <a:ext uri="{FF2B5EF4-FFF2-40B4-BE49-F238E27FC236}">
                  <a16:creationId xmlns:a16="http://schemas.microsoft.com/office/drawing/2014/main" id="{29E70F11-F2DC-A34D-8EE6-7E314AEB7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1456" y="4751832"/>
              <a:ext cx="914400" cy="914400"/>
            </a:xfrm>
            <a:prstGeom prst="rect">
              <a:avLst/>
            </a:prstGeom>
          </p:spPr>
        </p:pic>
        <p:pic>
          <p:nvPicPr>
            <p:cNvPr id="48" name="Graphic 47" descr="User">
              <a:extLst>
                <a:ext uri="{FF2B5EF4-FFF2-40B4-BE49-F238E27FC236}">
                  <a16:creationId xmlns:a16="http://schemas.microsoft.com/office/drawing/2014/main" id="{AF0779DE-9673-CE4F-BFC1-34142E938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8263" y="5007864"/>
              <a:ext cx="914400" cy="914400"/>
            </a:xfrm>
            <a:prstGeom prst="rect">
              <a:avLst/>
            </a:prstGeom>
          </p:spPr>
        </p:pic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6C8081E-2273-AC45-8CE9-36EF23A68413}"/>
              </a:ext>
            </a:extLst>
          </p:cNvPr>
          <p:cNvGrpSpPr/>
          <p:nvPr/>
        </p:nvGrpSpPr>
        <p:grpSpPr>
          <a:xfrm>
            <a:off x="1607533" y="4038600"/>
            <a:ext cx="1307593" cy="1170432"/>
            <a:chOff x="588263" y="4751832"/>
            <a:chExt cx="1307593" cy="1170432"/>
          </a:xfrm>
        </p:grpSpPr>
        <p:pic>
          <p:nvPicPr>
            <p:cNvPr id="50" name="Graphic 49" descr="Browser window">
              <a:extLst>
                <a:ext uri="{FF2B5EF4-FFF2-40B4-BE49-F238E27FC236}">
                  <a16:creationId xmlns:a16="http://schemas.microsoft.com/office/drawing/2014/main" id="{014FF149-ADB3-AD45-9D26-E562D2435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1456" y="4751832"/>
              <a:ext cx="914400" cy="914400"/>
            </a:xfrm>
            <a:prstGeom prst="rect">
              <a:avLst/>
            </a:prstGeom>
          </p:spPr>
        </p:pic>
        <p:pic>
          <p:nvPicPr>
            <p:cNvPr id="51" name="Graphic 50" descr="User">
              <a:extLst>
                <a:ext uri="{FF2B5EF4-FFF2-40B4-BE49-F238E27FC236}">
                  <a16:creationId xmlns:a16="http://schemas.microsoft.com/office/drawing/2014/main" id="{45B4B1D0-6C0A-9143-BE17-3C56B2E7C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8263" y="5007864"/>
              <a:ext cx="914400" cy="914400"/>
            </a:xfrm>
            <a:prstGeom prst="rect">
              <a:avLst/>
            </a:prstGeom>
          </p:spPr>
        </p:pic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14979FF-438E-4248-A553-EF78CE762775}"/>
              </a:ext>
            </a:extLst>
          </p:cNvPr>
          <p:cNvGrpSpPr/>
          <p:nvPr/>
        </p:nvGrpSpPr>
        <p:grpSpPr>
          <a:xfrm>
            <a:off x="299940" y="2819400"/>
            <a:ext cx="1307593" cy="1170432"/>
            <a:chOff x="588263" y="4751832"/>
            <a:chExt cx="1307593" cy="1170432"/>
          </a:xfrm>
        </p:grpSpPr>
        <p:pic>
          <p:nvPicPr>
            <p:cNvPr id="65" name="Graphic 64" descr="Browser window">
              <a:extLst>
                <a:ext uri="{FF2B5EF4-FFF2-40B4-BE49-F238E27FC236}">
                  <a16:creationId xmlns:a16="http://schemas.microsoft.com/office/drawing/2014/main" id="{037937E0-0B6B-7842-A041-4858F7C44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1456" y="4751832"/>
              <a:ext cx="914400" cy="914400"/>
            </a:xfrm>
            <a:prstGeom prst="rect">
              <a:avLst/>
            </a:prstGeom>
          </p:spPr>
        </p:pic>
        <p:pic>
          <p:nvPicPr>
            <p:cNvPr id="66" name="Graphic 65" descr="User">
              <a:extLst>
                <a:ext uri="{FF2B5EF4-FFF2-40B4-BE49-F238E27FC236}">
                  <a16:creationId xmlns:a16="http://schemas.microsoft.com/office/drawing/2014/main" id="{E2148EC7-5108-984E-850C-9BFA65CE7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8263" y="5007864"/>
              <a:ext cx="914400" cy="914400"/>
            </a:xfrm>
            <a:prstGeom prst="rect">
              <a:avLst/>
            </a:prstGeom>
          </p:spPr>
        </p:pic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DD6CEA5-ADA8-4845-B64B-2D3A59873AE8}"/>
              </a:ext>
            </a:extLst>
          </p:cNvPr>
          <p:cNvGrpSpPr/>
          <p:nvPr/>
        </p:nvGrpSpPr>
        <p:grpSpPr>
          <a:xfrm>
            <a:off x="1605722" y="2824266"/>
            <a:ext cx="1307593" cy="1170432"/>
            <a:chOff x="588263" y="4751832"/>
            <a:chExt cx="1307593" cy="1170432"/>
          </a:xfrm>
        </p:grpSpPr>
        <p:pic>
          <p:nvPicPr>
            <p:cNvPr id="68" name="Graphic 67" descr="Browser window">
              <a:extLst>
                <a:ext uri="{FF2B5EF4-FFF2-40B4-BE49-F238E27FC236}">
                  <a16:creationId xmlns:a16="http://schemas.microsoft.com/office/drawing/2014/main" id="{46DCA1E8-E919-7B49-8F0B-C54BFDC2E2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1456" y="4751832"/>
              <a:ext cx="914400" cy="914400"/>
            </a:xfrm>
            <a:prstGeom prst="rect">
              <a:avLst/>
            </a:prstGeom>
          </p:spPr>
        </p:pic>
        <p:pic>
          <p:nvPicPr>
            <p:cNvPr id="69" name="Graphic 68" descr="User">
              <a:extLst>
                <a:ext uri="{FF2B5EF4-FFF2-40B4-BE49-F238E27FC236}">
                  <a16:creationId xmlns:a16="http://schemas.microsoft.com/office/drawing/2014/main" id="{0B78809C-5C49-7540-9221-A52386B05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8263" y="5007864"/>
              <a:ext cx="914400" cy="914400"/>
            </a:xfrm>
            <a:prstGeom prst="rect">
              <a:avLst/>
            </a:prstGeom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9BA643B-ED93-834E-87E5-B8A762B35462}"/>
              </a:ext>
            </a:extLst>
          </p:cNvPr>
          <p:cNvGrpSpPr/>
          <p:nvPr/>
        </p:nvGrpSpPr>
        <p:grpSpPr>
          <a:xfrm>
            <a:off x="299940" y="1610279"/>
            <a:ext cx="1307593" cy="1170432"/>
            <a:chOff x="588263" y="4751832"/>
            <a:chExt cx="1307593" cy="1170432"/>
          </a:xfrm>
        </p:grpSpPr>
        <p:pic>
          <p:nvPicPr>
            <p:cNvPr id="71" name="Graphic 70" descr="Browser window">
              <a:extLst>
                <a:ext uri="{FF2B5EF4-FFF2-40B4-BE49-F238E27FC236}">
                  <a16:creationId xmlns:a16="http://schemas.microsoft.com/office/drawing/2014/main" id="{8B43C498-8A86-BB4D-8F3F-F8B52B6D9C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1456" y="4751832"/>
              <a:ext cx="914400" cy="914400"/>
            </a:xfrm>
            <a:prstGeom prst="rect">
              <a:avLst/>
            </a:prstGeom>
          </p:spPr>
        </p:pic>
        <p:pic>
          <p:nvPicPr>
            <p:cNvPr id="72" name="Graphic 71" descr="User">
              <a:extLst>
                <a:ext uri="{FF2B5EF4-FFF2-40B4-BE49-F238E27FC236}">
                  <a16:creationId xmlns:a16="http://schemas.microsoft.com/office/drawing/2014/main" id="{0CBEAEDB-BB7B-8246-9490-DD3523D12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8263" y="5007864"/>
              <a:ext cx="914400" cy="914400"/>
            </a:xfrm>
            <a:prstGeom prst="rect">
              <a:avLst/>
            </a:prstGeom>
          </p:spPr>
        </p:pic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1AF35A76-2A73-E04F-BB5A-B03AFE1E437D}"/>
              </a:ext>
            </a:extLst>
          </p:cNvPr>
          <p:cNvGrpSpPr/>
          <p:nvPr/>
        </p:nvGrpSpPr>
        <p:grpSpPr>
          <a:xfrm>
            <a:off x="1607533" y="1610279"/>
            <a:ext cx="1307593" cy="1170432"/>
            <a:chOff x="588263" y="4751832"/>
            <a:chExt cx="1307593" cy="1170432"/>
          </a:xfrm>
        </p:grpSpPr>
        <p:pic>
          <p:nvPicPr>
            <p:cNvPr id="74" name="Graphic 73" descr="Browser window">
              <a:extLst>
                <a:ext uri="{FF2B5EF4-FFF2-40B4-BE49-F238E27FC236}">
                  <a16:creationId xmlns:a16="http://schemas.microsoft.com/office/drawing/2014/main" id="{F37AAE67-FD01-2D41-897F-D7194FC2DC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1456" y="4751832"/>
              <a:ext cx="914400" cy="914400"/>
            </a:xfrm>
            <a:prstGeom prst="rect">
              <a:avLst/>
            </a:prstGeom>
          </p:spPr>
        </p:pic>
        <p:pic>
          <p:nvPicPr>
            <p:cNvPr id="75" name="Graphic 74" descr="User">
              <a:extLst>
                <a:ext uri="{FF2B5EF4-FFF2-40B4-BE49-F238E27FC236}">
                  <a16:creationId xmlns:a16="http://schemas.microsoft.com/office/drawing/2014/main" id="{6897561F-9FB9-2E46-A77F-4F9EE7AFD9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8263" y="5007864"/>
              <a:ext cx="914400" cy="914400"/>
            </a:xfrm>
            <a:prstGeom prst="rect">
              <a:avLst/>
            </a:prstGeom>
          </p:spPr>
        </p:pic>
      </p:grpSp>
      <p:pic>
        <p:nvPicPr>
          <p:cNvPr id="76" name="Graphic 75" descr="Server">
            <a:extLst>
              <a:ext uri="{FF2B5EF4-FFF2-40B4-BE49-F238E27FC236}">
                <a16:creationId xmlns:a16="http://schemas.microsoft.com/office/drawing/2014/main" id="{B822506D-1E83-FA46-A4DE-B42F851546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61432" y="3960582"/>
            <a:ext cx="1469136" cy="1469136"/>
          </a:xfrm>
          <a:prstGeom prst="rect">
            <a:avLst/>
          </a:prstGeom>
        </p:spPr>
      </p:pic>
      <p:pic>
        <p:nvPicPr>
          <p:cNvPr id="77" name="Graphic 76" descr="Server">
            <a:extLst>
              <a:ext uri="{FF2B5EF4-FFF2-40B4-BE49-F238E27FC236}">
                <a16:creationId xmlns:a16="http://schemas.microsoft.com/office/drawing/2014/main" id="{95A45CAD-6793-7948-B93A-2978A7C26A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61432" y="1124343"/>
            <a:ext cx="1469136" cy="1469136"/>
          </a:xfrm>
          <a:prstGeom prst="rect">
            <a:avLst/>
          </a:prstGeom>
        </p:spPr>
      </p:pic>
      <p:pic>
        <p:nvPicPr>
          <p:cNvPr id="78" name="Graphic 77" descr="Server">
            <a:extLst>
              <a:ext uri="{FF2B5EF4-FFF2-40B4-BE49-F238E27FC236}">
                <a16:creationId xmlns:a16="http://schemas.microsoft.com/office/drawing/2014/main" id="{A2C200A8-0111-C94B-8E1D-0ED7E83D5B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61432" y="5453241"/>
            <a:ext cx="1469136" cy="1469136"/>
          </a:xfrm>
          <a:prstGeom prst="rect">
            <a:avLst/>
          </a:prstGeom>
        </p:spPr>
      </p:pic>
      <p:pic>
        <p:nvPicPr>
          <p:cNvPr id="79" name="Graphic 78" descr="Arrow circle">
            <a:extLst>
              <a:ext uri="{FF2B5EF4-FFF2-40B4-BE49-F238E27FC236}">
                <a16:creationId xmlns:a16="http://schemas.microsoft.com/office/drawing/2014/main" id="{43BDA987-A1BA-4549-BC5F-30362DCFD4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830568" y="1325511"/>
            <a:ext cx="914400" cy="914400"/>
          </a:xfrm>
          <a:prstGeom prst="rect">
            <a:avLst/>
          </a:prstGeom>
        </p:spPr>
      </p:pic>
      <p:pic>
        <p:nvPicPr>
          <p:cNvPr id="80" name="Graphic 79" descr="Arrow circle">
            <a:extLst>
              <a:ext uri="{FF2B5EF4-FFF2-40B4-BE49-F238E27FC236}">
                <a16:creationId xmlns:a16="http://schemas.microsoft.com/office/drawing/2014/main" id="{8C0C6562-680A-A94E-9710-E95414F4B5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912543" y="4237950"/>
            <a:ext cx="914400" cy="914400"/>
          </a:xfrm>
          <a:prstGeom prst="rect">
            <a:avLst/>
          </a:prstGeom>
        </p:spPr>
      </p:pic>
      <p:pic>
        <p:nvPicPr>
          <p:cNvPr id="81" name="Graphic 80" descr="Arrow circle">
            <a:extLst>
              <a:ext uri="{FF2B5EF4-FFF2-40B4-BE49-F238E27FC236}">
                <a16:creationId xmlns:a16="http://schemas.microsoft.com/office/drawing/2014/main" id="{B07CD5BF-2E64-814F-A9F0-D966219891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912543" y="5730609"/>
            <a:ext cx="914400" cy="914400"/>
          </a:xfrm>
          <a:prstGeom prst="rect">
            <a:avLst/>
          </a:prstGeom>
        </p:spPr>
      </p:pic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EB7440AA-56E8-984B-8CC3-24C0723E4133}"/>
              </a:ext>
            </a:extLst>
          </p:cNvPr>
          <p:cNvCxnSpPr/>
          <p:nvPr/>
        </p:nvCxnSpPr>
        <p:spPr>
          <a:xfrm flipV="1">
            <a:off x="3119340" y="1872700"/>
            <a:ext cx="2215896" cy="20856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5720B063-BB0F-BB40-8363-1E7229FF3A16}"/>
              </a:ext>
            </a:extLst>
          </p:cNvPr>
          <p:cNvCxnSpPr/>
          <p:nvPr/>
        </p:nvCxnSpPr>
        <p:spPr>
          <a:xfrm flipV="1">
            <a:off x="3119340" y="3116950"/>
            <a:ext cx="2215896" cy="20856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188EA5CF-4450-A349-980B-3875E53BED29}"/>
              </a:ext>
            </a:extLst>
          </p:cNvPr>
          <p:cNvCxnSpPr/>
          <p:nvPr/>
        </p:nvCxnSpPr>
        <p:spPr>
          <a:xfrm flipV="1">
            <a:off x="3145536" y="4337673"/>
            <a:ext cx="2215896" cy="20856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E4E21B9A-08A1-4A49-B3CA-E07BC3FDCD28}"/>
              </a:ext>
            </a:extLst>
          </p:cNvPr>
          <p:cNvCxnSpPr/>
          <p:nvPr/>
        </p:nvCxnSpPr>
        <p:spPr>
          <a:xfrm flipV="1">
            <a:off x="3113243" y="5581923"/>
            <a:ext cx="2215896" cy="20856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3073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597F46-A42E-3148-8BE2-4CAB3B67F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Serverless Web App Architecture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25A1A0E-DA7D-8047-914A-BEB50E6308E6}"/>
              </a:ext>
            </a:extLst>
          </p:cNvPr>
          <p:cNvGrpSpPr/>
          <p:nvPr/>
        </p:nvGrpSpPr>
        <p:grpSpPr>
          <a:xfrm>
            <a:off x="588263" y="4751832"/>
            <a:ext cx="1307593" cy="1170432"/>
            <a:chOff x="588263" y="4751832"/>
            <a:chExt cx="1307593" cy="1170432"/>
          </a:xfrm>
        </p:grpSpPr>
        <p:pic>
          <p:nvPicPr>
            <p:cNvPr id="7" name="Graphic 6" descr="Browser window">
              <a:extLst>
                <a:ext uri="{FF2B5EF4-FFF2-40B4-BE49-F238E27FC236}">
                  <a16:creationId xmlns:a16="http://schemas.microsoft.com/office/drawing/2014/main" id="{71671380-48BB-4C4F-9C3F-6DA479695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1456" y="4751832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User">
              <a:extLst>
                <a:ext uri="{FF2B5EF4-FFF2-40B4-BE49-F238E27FC236}">
                  <a16:creationId xmlns:a16="http://schemas.microsoft.com/office/drawing/2014/main" id="{C11F88B1-FF0F-6F40-93A6-BF00EB66A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8263" y="5007864"/>
              <a:ext cx="914400" cy="9144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B7443E2-950B-DD4E-962F-F00CD1F5CAAB}"/>
              </a:ext>
            </a:extLst>
          </p:cNvPr>
          <p:cNvGrpSpPr/>
          <p:nvPr/>
        </p:nvGrpSpPr>
        <p:grpSpPr>
          <a:xfrm>
            <a:off x="965607" y="2798481"/>
            <a:ext cx="4395825" cy="1953351"/>
            <a:chOff x="965607" y="2798481"/>
            <a:chExt cx="4395825" cy="1953351"/>
          </a:xfrm>
        </p:grpSpPr>
        <p:cxnSp>
          <p:nvCxnSpPr>
            <p:cNvPr id="15" name="Curved Connector 14">
              <a:extLst>
                <a:ext uri="{FF2B5EF4-FFF2-40B4-BE49-F238E27FC236}">
                  <a16:creationId xmlns:a16="http://schemas.microsoft.com/office/drawing/2014/main" id="{B4EEA719-46BF-CF40-86A9-E10B38E69780}"/>
                </a:ext>
              </a:extLst>
            </p:cNvPr>
            <p:cNvCxnSpPr>
              <a:stCxn id="7" idx="0"/>
            </p:cNvCxnSpPr>
            <p:nvPr/>
          </p:nvCxnSpPr>
          <p:spPr>
            <a:xfrm rot="5400000" flipH="1" flipV="1">
              <a:off x="2432304" y="1822704"/>
              <a:ext cx="1935480" cy="3922776"/>
            </a:xfrm>
            <a:prstGeom prst="curvedConnector2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85591E5-BC09-0C45-A1B6-D10BA999E8C0}"/>
                </a:ext>
              </a:extLst>
            </p:cNvPr>
            <p:cNvSpPr txBox="1"/>
            <p:nvPr/>
          </p:nvSpPr>
          <p:spPr>
            <a:xfrm rot="20291954">
              <a:off x="965607" y="2798481"/>
              <a:ext cx="3831337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GET </a:t>
              </a:r>
              <a:r>
                <a:rPr lang="en-US" sz="20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jeff.hollan.dev</a:t>
              </a:r>
              <a:endPara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E9ED605-B146-824D-9CE7-CBD858C8E9A7}"/>
              </a:ext>
            </a:extLst>
          </p:cNvPr>
          <p:cNvGrpSpPr/>
          <p:nvPr/>
        </p:nvGrpSpPr>
        <p:grpSpPr>
          <a:xfrm>
            <a:off x="1895856" y="4023360"/>
            <a:ext cx="4459832" cy="2720071"/>
            <a:chOff x="1895856" y="4023360"/>
            <a:chExt cx="4459832" cy="272007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A4418CC-92D5-5E47-80C9-E62A16D5D2EB}"/>
                </a:ext>
              </a:extLst>
            </p:cNvPr>
            <p:cNvSpPr txBox="1"/>
            <p:nvPr/>
          </p:nvSpPr>
          <p:spPr>
            <a:xfrm>
              <a:off x="4735675" y="6055167"/>
              <a:ext cx="146913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*.razor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6E895C7-B972-874A-831A-B7E5683C86F5}"/>
                </a:ext>
              </a:extLst>
            </p:cNvPr>
            <p:cNvSpPr txBox="1"/>
            <p:nvPr/>
          </p:nvSpPr>
          <p:spPr>
            <a:xfrm>
              <a:off x="4816756" y="5651062"/>
              <a:ext cx="138805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App code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A91EF51-83B9-1B45-9681-DD374BC186E2}"/>
                </a:ext>
              </a:extLst>
            </p:cNvPr>
            <p:cNvSpPr txBox="1"/>
            <p:nvPr/>
          </p:nvSpPr>
          <p:spPr>
            <a:xfrm>
              <a:off x="4776215" y="6435654"/>
              <a:ext cx="138805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Assets</a:t>
              </a:r>
            </a:p>
          </p:txBody>
        </p: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0DF52B33-4966-C644-8A3D-D3A6536B63D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174492" y="2744724"/>
              <a:ext cx="1642872" cy="4200144"/>
            </a:xfrm>
            <a:prstGeom prst="curvedConnector2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2AF65C1-75EC-1D49-8AC2-29F7AE1E266C}"/>
                </a:ext>
              </a:extLst>
            </p:cNvPr>
            <p:cNvSpPr txBox="1"/>
            <p:nvPr/>
          </p:nvSpPr>
          <p:spPr>
            <a:xfrm rot="20291954">
              <a:off x="2524351" y="5452268"/>
              <a:ext cx="3831337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index.html</a:t>
              </a:r>
              <a:endPara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75F8A10-4BD7-2549-AE8E-096C01BC044D}"/>
              </a:ext>
            </a:extLst>
          </p:cNvPr>
          <p:cNvGrpSpPr/>
          <p:nvPr/>
        </p:nvGrpSpPr>
        <p:grpSpPr>
          <a:xfrm>
            <a:off x="5266238" y="2526421"/>
            <a:ext cx="1469136" cy="1289123"/>
            <a:chOff x="5266238" y="2526421"/>
            <a:chExt cx="1469136" cy="128912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F62C6DA-AF56-FE4C-8705-3CD97FAAF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10784" y="2835500"/>
              <a:ext cx="980044" cy="98004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2BD4641-B4B9-7048-BF1A-F766ECC16029}"/>
                </a:ext>
              </a:extLst>
            </p:cNvPr>
            <p:cNvSpPr txBox="1"/>
            <p:nvPr/>
          </p:nvSpPr>
          <p:spPr>
            <a:xfrm>
              <a:off x="5266238" y="2526421"/>
              <a:ext cx="146913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b="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Storage</a:t>
              </a:r>
            </a:p>
          </p:txBody>
        </p:sp>
      </p:grpSp>
      <p:pic>
        <p:nvPicPr>
          <p:cNvPr id="22" name="Graphic 21" descr="Arrow circle">
            <a:extLst>
              <a:ext uri="{FF2B5EF4-FFF2-40B4-BE49-F238E27FC236}">
                <a16:creationId xmlns:a16="http://schemas.microsoft.com/office/drawing/2014/main" id="{2E5EC4A4-448B-DC4A-960C-4EE6200FD1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65727" y="4893541"/>
            <a:ext cx="535236" cy="53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7703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D5ACC-E01E-6642-B725-E24CB96D4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080" y="150392"/>
            <a:ext cx="11655840" cy="899665"/>
          </a:xfrm>
        </p:spPr>
        <p:txBody>
          <a:bodyPr/>
          <a:lstStyle/>
          <a:p>
            <a:r>
              <a:rPr lang="en-US" dirty="0"/>
              <a:t>.NET in the browser!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9A8F4-5914-0A45-BB59-5D7EB24D98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5416" y="1050057"/>
            <a:ext cx="4234992" cy="4222694"/>
          </a:xfrm>
        </p:spPr>
        <p:txBody>
          <a:bodyPr/>
          <a:lstStyle/>
          <a:p>
            <a:r>
              <a:rPr lang="en-US" b="1" dirty="0" err="1"/>
              <a:t>Blazor</a:t>
            </a:r>
            <a:r>
              <a:rPr lang="en-US" b="1" dirty="0"/>
              <a:t> </a:t>
            </a:r>
            <a:r>
              <a:rPr lang="en-US" dirty="0"/>
              <a:t>lets you build interactive web UIs using C# instead of JavaScript</a:t>
            </a:r>
          </a:p>
          <a:p>
            <a:endParaRPr lang="en-US" b="1" dirty="0"/>
          </a:p>
          <a:p>
            <a:r>
              <a:rPr lang="en-US" dirty="0"/>
              <a:t>Can use </a:t>
            </a:r>
            <a:r>
              <a:rPr lang="en-US" b="1" dirty="0" err="1"/>
              <a:t>WebAssembly</a:t>
            </a:r>
            <a:r>
              <a:rPr lang="en-US" dirty="0"/>
              <a:t> to run .NET in a client-side browser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http://blazor.net</a:t>
            </a:r>
            <a:r>
              <a:rPr lang="en-US" dirty="0"/>
              <a:t> </a:t>
            </a:r>
          </a:p>
        </p:txBody>
      </p:sp>
      <p:pic>
        <p:nvPicPr>
          <p:cNvPr id="5" name="Picture 4" descr="A person sitting in a chair&#10;&#10;Description automatically generated">
            <a:extLst>
              <a:ext uri="{FF2B5EF4-FFF2-40B4-BE49-F238E27FC236}">
                <a16:creationId xmlns:a16="http://schemas.microsoft.com/office/drawing/2014/main" id="{50B1E2C5-F5E4-1347-908F-D125EBEA6F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175"/>
          <a:stretch/>
        </p:blipFill>
        <p:spPr>
          <a:xfrm>
            <a:off x="5938982" y="0"/>
            <a:ext cx="62530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8635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597F46-A42E-3148-8BE2-4CAB3B67F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Serverless Web App Architecture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25A1A0E-DA7D-8047-914A-BEB50E6308E6}"/>
              </a:ext>
            </a:extLst>
          </p:cNvPr>
          <p:cNvGrpSpPr/>
          <p:nvPr/>
        </p:nvGrpSpPr>
        <p:grpSpPr>
          <a:xfrm>
            <a:off x="588263" y="4751832"/>
            <a:ext cx="1307593" cy="1170432"/>
            <a:chOff x="588263" y="4751832"/>
            <a:chExt cx="1307593" cy="1170432"/>
          </a:xfrm>
        </p:grpSpPr>
        <p:pic>
          <p:nvPicPr>
            <p:cNvPr id="7" name="Graphic 6" descr="Browser window">
              <a:extLst>
                <a:ext uri="{FF2B5EF4-FFF2-40B4-BE49-F238E27FC236}">
                  <a16:creationId xmlns:a16="http://schemas.microsoft.com/office/drawing/2014/main" id="{71671380-48BB-4C4F-9C3F-6DA479695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81456" y="4751832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User">
              <a:extLst>
                <a:ext uri="{FF2B5EF4-FFF2-40B4-BE49-F238E27FC236}">
                  <a16:creationId xmlns:a16="http://schemas.microsoft.com/office/drawing/2014/main" id="{C11F88B1-FF0F-6F40-93A6-BF00EB66A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88263" y="5007864"/>
              <a:ext cx="914400" cy="9144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B7443E2-950B-DD4E-962F-F00CD1F5CAAB}"/>
              </a:ext>
            </a:extLst>
          </p:cNvPr>
          <p:cNvGrpSpPr/>
          <p:nvPr/>
        </p:nvGrpSpPr>
        <p:grpSpPr>
          <a:xfrm>
            <a:off x="965607" y="2798481"/>
            <a:ext cx="4395825" cy="1953351"/>
            <a:chOff x="965607" y="2798481"/>
            <a:chExt cx="4395825" cy="1953351"/>
          </a:xfrm>
        </p:grpSpPr>
        <p:cxnSp>
          <p:nvCxnSpPr>
            <p:cNvPr id="15" name="Curved Connector 14">
              <a:extLst>
                <a:ext uri="{FF2B5EF4-FFF2-40B4-BE49-F238E27FC236}">
                  <a16:creationId xmlns:a16="http://schemas.microsoft.com/office/drawing/2014/main" id="{B4EEA719-46BF-CF40-86A9-E10B38E69780}"/>
                </a:ext>
              </a:extLst>
            </p:cNvPr>
            <p:cNvCxnSpPr>
              <a:stCxn id="7" idx="0"/>
            </p:cNvCxnSpPr>
            <p:nvPr/>
          </p:nvCxnSpPr>
          <p:spPr>
            <a:xfrm rot="5400000" flipH="1" flipV="1">
              <a:off x="2432304" y="1822704"/>
              <a:ext cx="1935480" cy="3922776"/>
            </a:xfrm>
            <a:prstGeom prst="curvedConnector2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85591E5-BC09-0C45-A1B6-D10BA999E8C0}"/>
                </a:ext>
              </a:extLst>
            </p:cNvPr>
            <p:cNvSpPr txBox="1"/>
            <p:nvPr/>
          </p:nvSpPr>
          <p:spPr>
            <a:xfrm rot="20291954">
              <a:off x="965607" y="2798481"/>
              <a:ext cx="3831337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GET </a:t>
              </a:r>
              <a:r>
                <a:rPr lang="en-US" sz="20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jeff.hollan.dev</a:t>
              </a:r>
              <a:endPara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E9ED605-B146-824D-9CE7-CBD858C8E9A7}"/>
              </a:ext>
            </a:extLst>
          </p:cNvPr>
          <p:cNvGrpSpPr/>
          <p:nvPr/>
        </p:nvGrpSpPr>
        <p:grpSpPr>
          <a:xfrm>
            <a:off x="1895856" y="4023360"/>
            <a:ext cx="4459832" cy="2720071"/>
            <a:chOff x="1895856" y="4023360"/>
            <a:chExt cx="4459832" cy="272007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A4418CC-92D5-5E47-80C9-E62A16D5D2EB}"/>
                </a:ext>
              </a:extLst>
            </p:cNvPr>
            <p:cNvSpPr txBox="1"/>
            <p:nvPr/>
          </p:nvSpPr>
          <p:spPr>
            <a:xfrm>
              <a:off x="4735675" y="6055167"/>
              <a:ext cx="146913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*.razor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6E895C7-B972-874A-831A-B7E5683C86F5}"/>
                </a:ext>
              </a:extLst>
            </p:cNvPr>
            <p:cNvSpPr txBox="1"/>
            <p:nvPr/>
          </p:nvSpPr>
          <p:spPr>
            <a:xfrm>
              <a:off x="4816756" y="5651062"/>
              <a:ext cx="138805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App code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A91EF51-83B9-1B45-9681-DD374BC186E2}"/>
                </a:ext>
              </a:extLst>
            </p:cNvPr>
            <p:cNvSpPr txBox="1"/>
            <p:nvPr/>
          </p:nvSpPr>
          <p:spPr>
            <a:xfrm>
              <a:off x="4776215" y="6435654"/>
              <a:ext cx="138805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Assets</a:t>
              </a:r>
            </a:p>
          </p:txBody>
        </p:sp>
        <p:cxnSp>
          <p:nvCxnSpPr>
            <p:cNvPr id="28" name="Curved Connector 27">
              <a:extLst>
                <a:ext uri="{FF2B5EF4-FFF2-40B4-BE49-F238E27FC236}">
                  <a16:creationId xmlns:a16="http://schemas.microsoft.com/office/drawing/2014/main" id="{0DF52B33-4966-C644-8A3D-D3A6536B63D1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3174492" y="2744724"/>
              <a:ext cx="1642872" cy="4200144"/>
            </a:xfrm>
            <a:prstGeom prst="curvedConnector2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2AF65C1-75EC-1D49-8AC2-29F7AE1E266C}"/>
                </a:ext>
              </a:extLst>
            </p:cNvPr>
            <p:cNvSpPr txBox="1"/>
            <p:nvPr/>
          </p:nvSpPr>
          <p:spPr>
            <a:xfrm rot="20291954">
              <a:off x="2524351" y="5452268"/>
              <a:ext cx="3831337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index.html</a:t>
              </a:r>
              <a:endPara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75F8A10-4BD7-2549-AE8E-096C01BC044D}"/>
              </a:ext>
            </a:extLst>
          </p:cNvPr>
          <p:cNvGrpSpPr/>
          <p:nvPr/>
        </p:nvGrpSpPr>
        <p:grpSpPr>
          <a:xfrm>
            <a:off x="5266238" y="2526421"/>
            <a:ext cx="1469136" cy="1289123"/>
            <a:chOff x="5266238" y="2526421"/>
            <a:chExt cx="1469136" cy="128912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F62C6DA-AF56-FE4C-8705-3CD97FAAF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10784" y="2835500"/>
              <a:ext cx="980044" cy="98004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2BD4641-B4B9-7048-BF1A-F766ECC16029}"/>
                </a:ext>
              </a:extLst>
            </p:cNvPr>
            <p:cNvSpPr txBox="1"/>
            <p:nvPr/>
          </p:nvSpPr>
          <p:spPr>
            <a:xfrm>
              <a:off x="5266238" y="2526421"/>
              <a:ext cx="1469136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b="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Storage</a:t>
              </a:r>
            </a:p>
          </p:txBody>
        </p:sp>
      </p:grpSp>
      <p:pic>
        <p:nvPicPr>
          <p:cNvPr id="22" name="Graphic 21" descr="Arrow circle">
            <a:extLst>
              <a:ext uri="{FF2B5EF4-FFF2-40B4-BE49-F238E27FC236}">
                <a16:creationId xmlns:a16="http://schemas.microsoft.com/office/drawing/2014/main" id="{2E5EC4A4-448B-DC4A-960C-4EE6200FD1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65727" y="4893541"/>
            <a:ext cx="535236" cy="53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24681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597F46-A42E-3148-8BE2-4CAB3B67F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Serverless Web App Architecture</a:t>
            </a:r>
          </a:p>
        </p:txBody>
      </p:sp>
      <p:pic>
        <p:nvPicPr>
          <p:cNvPr id="7" name="Graphic 6" descr="Browser window">
            <a:extLst>
              <a:ext uri="{FF2B5EF4-FFF2-40B4-BE49-F238E27FC236}">
                <a16:creationId xmlns:a16="http://schemas.microsoft.com/office/drawing/2014/main" id="{71671380-48BB-4C4F-9C3F-6DA479695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1456" y="4751832"/>
            <a:ext cx="914400" cy="914400"/>
          </a:xfrm>
          <a:prstGeom prst="rect">
            <a:avLst/>
          </a:prstGeom>
        </p:spPr>
      </p:pic>
      <p:pic>
        <p:nvPicPr>
          <p:cNvPr id="9" name="Graphic 8" descr="User">
            <a:extLst>
              <a:ext uri="{FF2B5EF4-FFF2-40B4-BE49-F238E27FC236}">
                <a16:creationId xmlns:a16="http://schemas.microsoft.com/office/drawing/2014/main" id="{C11F88B1-FF0F-6F40-93A6-BF00EB66AD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8263" y="5007864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85591E5-BC09-0C45-A1B6-D10BA999E8C0}"/>
              </a:ext>
            </a:extLst>
          </p:cNvPr>
          <p:cNvSpPr txBox="1"/>
          <p:nvPr/>
        </p:nvSpPr>
        <p:spPr>
          <a:xfrm rot="20291954">
            <a:off x="-81287" y="2746884"/>
            <a:ext cx="536323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GET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jeff.hollan.dev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/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api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/posts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62C6DA-AF56-FE4C-8705-3CD97FAAF2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7584" y="1416639"/>
            <a:ext cx="980044" cy="98004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2BD4641-B4B9-7048-BF1A-F766ECC16029}"/>
              </a:ext>
            </a:extLst>
          </p:cNvPr>
          <p:cNvSpPr txBox="1"/>
          <p:nvPr/>
        </p:nvSpPr>
        <p:spPr>
          <a:xfrm>
            <a:off x="4737406" y="3547138"/>
            <a:ext cx="212040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Functions</a:t>
            </a:r>
          </a:p>
        </p:txBody>
      </p:sp>
      <p:pic>
        <p:nvPicPr>
          <p:cNvPr id="22" name="Graphic 21" descr="Arrow circle">
            <a:extLst>
              <a:ext uri="{FF2B5EF4-FFF2-40B4-BE49-F238E27FC236}">
                <a16:creationId xmlns:a16="http://schemas.microsoft.com/office/drawing/2014/main" id="{2E5EC4A4-448B-DC4A-960C-4EE6200FD1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65727" y="4893541"/>
            <a:ext cx="535236" cy="535236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2771D010-0632-3941-AFA9-CB851ADC388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231590" y="2443515"/>
            <a:ext cx="1132032" cy="1132032"/>
          </a:xfrm>
          <a:prstGeom prst="rect">
            <a:avLst/>
          </a:prstGeom>
        </p:spPr>
      </p:pic>
      <p:sp>
        <p:nvSpPr>
          <p:cNvPr id="23" name="Can 22">
            <a:extLst>
              <a:ext uri="{FF2B5EF4-FFF2-40B4-BE49-F238E27FC236}">
                <a16:creationId xmlns:a16="http://schemas.microsoft.com/office/drawing/2014/main" id="{75D0F7C3-66C2-0948-8863-D42293F2198E}"/>
              </a:ext>
            </a:extLst>
          </p:cNvPr>
          <p:cNvSpPr/>
          <p:nvPr/>
        </p:nvSpPr>
        <p:spPr bwMode="auto">
          <a:xfrm>
            <a:off x="8547321" y="2492133"/>
            <a:ext cx="548583" cy="817278"/>
          </a:xfrm>
          <a:prstGeom prst="can">
            <a:avLst>
              <a:gd name="adj" fmla="val 34136"/>
            </a:avLst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3572DD-E99E-874A-AEC7-46B1CFC57671}"/>
              </a:ext>
            </a:extLst>
          </p:cNvPr>
          <p:cNvSpPr txBox="1"/>
          <p:nvPr/>
        </p:nvSpPr>
        <p:spPr>
          <a:xfrm>
            <a:off x="8127586" y="3393250"/>
            <a:ext cx="138805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Database</a:t>
            </a:r>
          </a:p>
        </p:txBody>
      </p: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ADB56F56-C1C1-FF40-9778-DEB84E19CAD6}"/>
              </a:ext>
            </a:extLst>
          </p:cNvPr>
          <p:cNvCxnSpPr/>
          <p:nvPr/>
        </p:nvCxnSpPr>
        <p:spPr>
          <a:xfrm rot="5400000" flipH="1" flipV="1">
            <a:off x="2133910" y="1739639"/>
            <a:ext cx="1935480" cy="3922776"/>
          </a:xfrm>
          <a:prstGeom prst="curved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375B203B-AB80-8C43-AF6B-E0487D0D5E5C}"/>
              </a:ext>
            </a:extLst>
          </p:cNvPr>
          <p:cNvCxnSpPr>
            <a:cxnSpLocks/>
          </p:cNvCxnSpPr>
          <p:nvPr/>
        </p:nvCxnSpPr>
        <p:spPr>
          <a:xfrm rot="5400000">
            <a:off x="3187561" y="2597197"/>
            <a:ext cx="1642872" cy="4200144"/>
          </a:xfrm>
          <a:prstGeom prst="curvedConnector2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06E1AE1-6FC3-E94D-BBFF-51F8ACB789CB}"/>
              </a:ext>
            </a:extLst>
          </p:cNvPr>
          <p:cNvSpPr txBox="1"/>
          <p:nvPr/>
        </p:nvSpPr>
        <p:spPr>
          <a:xfrm rot="20291954">
            <a:off x="1869274" y="4659132"/>
            <a:ext cx="536323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{ … }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0F434AD-168B-784B-AFB7-B588E384F709}"/>
              </a:ext>
            </a:extLst>
          </p:cNvPr>
          <p:cNvCxnSpPr/>
          <p:nvPr/>
        </p:nvCxnSpPr>
        <p:spPr>
          <a:xfrm>
            <a:off x="6622473" y="3009531"/>
            <a:ext cx="1376218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686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23E43D6-DB2F-4C33-A8C8-D28F777A5DE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11245976-3b4d-4794-a754-317688483df2"/>
  </ds:schemaRefs>
</ds:datastoreItem>
</file>

<file path=customXml/itemProps2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2649</TotalTime>
  <Words>229</Words>
  <Application>Microsoft Office PowerPoint</Application>
  <PresentationFormat>Widescreen</PresentationFormat>
  <Paragraphs>64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PowerPoint Presentation</vt:lpstr>
      <vt:lpstr>Blazor and Azure Functions for Serverless Websites</vt:lpstr>
      <vt:lpstr>Agenda</vt:lpstr>
      <vt:lpstr>Standard Web App Architecture</vt:lpstr>
      <vt:lpstr>Standard Web App Architecture</vt:lpstr>
      <vt:lpstr>Serverless Web App Architecture</vt:lpstr>
      <vt:lpstr>.NET in the browser!</vt:lpstr>
      <vt:lpstr>Serverless Web App Architecture</vt:lpstr>
      <vt:lpstr>Serverless Web App Architecture</vt:lpstr>
      <vt:lpstr>Serverless Web App Architecture</vt:lpstr>
      <vt:lpstr>Show me!!</vt:lpstr>
      <vt:lpstr>Serverless Web App Architecture</vt:lpstr>
      <vt:lpstr>Serverless Web App Architecture</vt:lpstr>
      <vt:lpstr>How to learn more?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Beth Massi</cp:lastModifiedBy>
  <cp:revision>6</cp:revision>
  <dcterms:created xsi:type="dcterms:W3CDTF">2018-01-09T22:22:16Z</dcterms:created>
  <dcterms:modified xsi:type="dcterms:W3CDTF">2019-09-24T17:46:55Z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